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62" r:id="rId3"/>
    <p:sldId id="263" r:id="rId4"/>
    <p:sldId id="268" r:id="rId5"/>
    <p:sldId id="370" r:id="rId6"/>
    <p:sldId id="380" r:id="rId7"/>
    <p:sldId id="282" r:id="rId8"/>
    <p:sldId id="371" r:id="rId9"/>
    <p:sldId id="372" r:id="rId10"/>
    <p:sldId id="379" r:id="rId11"/>
    <p:sldId id="377" r:id="rId12"/>
    <p:sldId id="378" r:id="rId13"/>
    <p:sldId id="309" r:id="rId14"/>
    <p:sldId id="283" r:id="rId15"/>
    <p:sldId id="373" r:id="rId16"/>
    <p:sldId id="374" r:id="rId17"/>
    <p:sldId id="375" r:id="rId18"/>
    <p:sldId id="311" r:id="rId19"/>
    <p:sldId id="381" r:id="rId20"/>
    <p:sldId id="376" r:id="rId21"/>
    <p:sldId id="368" r:id="rId22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38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48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2B287A-4D8C-426A-BD0F-AF5E50A4C08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282F0E8-4B2F-469D-8B9A-5B0563F5B5B1}">
      <dgm:prSet/>
      <dgm:spPr/>
      <dgm:t>
        <a:bodyPr/>
        <a:lstStyle/>
        <a:p>
          <a:r>
            <a:rPr lang="en-US"/>
            <a:t>Everything in Erlang is process.</a:t>
          </a:r>
        </a:p>
      </dgm:t>
    </dgm:pt>
    <dgm:pt modelId="{45F2F67C-D3D6-4D79-B015-E4442709D595}" type="parTrans" cxnId="{1F46A40A-0D82-47B5-A70F-66A3E0D74185}">
      <dgm:prSet/>
      <dgm:spPr/>
      <dgm:t>
        <a:bodyPr/>
        <a:lstStyle/>
        <a:p>
          <a:endParaRPr lang="en-US"/>
        </a:p>
      </dgm:t>
    </dgm:pt>
    <dgm:pt modelId="{1119D514-77F7-4E4E-BFE2-EBE66BF35CDE}" type="sibTrans" cxnId="{1F46A40A-0D82-47B5-A70F-66A3E0D74185}">
      <dgm:prSet/>
      <dgm:spPr/>
      <dgm:t>
        <a:bodyPr/>
        <a:lstStyle/>
        <a:p>
          <a:endParaRPr lang="en-US"/>
        </a:p>
      </dgm:t>
    </dgm:pt>
    <dgm:pt modelId="{040F7188-BCAB-4D74-8F20-8054922E4F32}">
      <dgm:prSet/>
      <dgm:spPr/>
      <dgm:t>
        <a:bodyPr/>
        <a:lstStyle/>
        <a:p>
          <a:r>
            <a:rPr lang="en-US"/>
            <a:t>Processes are strongly isolated.</a:t>
          </a:r>
        </a:p>
      </dgm:t>
    </dgm:pt>
    <dgm:pt modelId="{3CD52BE8-ADA4-48F4-ADCF-91A957A23A84}" type="parTrans" cxnId="{B8FF234A-D93C-4698-8033-A42D691AF561}">
      <dgm:prSet/>
      <dgm:spPr/>
      <dgm:t>
        <a:bodyPr/>
        <a:lstStyle/>
        <a:p>
          <a:endParaRPr lang="en-US"/>
        </a:p>
      </dgm:t>
    </dgm:pt>
    <dgm:pt modelId="{A811CA2B-6FD5-4755-9F17-7D4A362E86E0}" type="sibTrans" cxnId="{B8FF234A-D93C-4698-8033-A42D691AF561}">
      <dgm:prSet/>
      <dgm:spPr/>
      <dgm:t>
        <a:bodyPr/>
        <a:lstStyle/>
        <a:p>
          <a:endParaRPr lang="en-US"/>
        </a:p>
      </dgm:t>
    </dgm:pt>
    <dgm:pt modelId="{27F568E0-C275-4C8F-89D1-1040D8898E58}">
      <dgm:prSet/>
      <dgm:spPr/>
      <dgm:t>
        <a:bodyPr/>
        <a:lstStyle/>
        <a:p>
          <a:r>
            <a:rPr lang="en-US"/>
            <a:t>Process creation and destruction is light weight process.</a:t>
          </a:r>
        </a:p>
      </dgm:t>
    </dgm:pt>
    <dgm:pt modelId="{04A80A37-E624-41BD-94BD-255BD4F713EF}" type="parTrans" cxnId="{B715A959-229D-4CD0-ABE9-EDC72013E9D7}">
      <dgm:prSet/>
      <dgm:spPr/>
      <dgm:t>
        <a:bodyPr/>
        <a:lstStyle/>
        <a:p>
          <a:endParaRPr lang="en-US"/>
        </a:p>
      </dgm:t>
    </dgm:pt>
    <dgm:pt modelId="{33222E33-B58E-4F35-B9A1-C2F649661F36}" type="sibTrans" cxnId="{B715A959-229D-4CD0-ABE9-EDC72013E9D7}">
      <dgm:prSet/>
      <dgm:spPr/>
      <dgm:t>
        <a:bodyPr/>
        <a:lstStyle/>
        <a:p>
          <a:endParaRPr lang="en-US"/>
        </a:p>
      </dgm:t>
    </dgm:pt>
    <dgm:pt modelId="{A363D442-B3EE-4B03-AB1D-5E4315614333}">
      <dgm:prSet/>
      <dgm:spPr/>
      <dgm:t>
        <a:bodyPr/>
        <a:lstStyle/>
        <a:p>
          <a:r>
            <a:rPr lang="en-US"/>
            <a:t>Message Passing is the only way processes can interact.</a:t>
          </a:r>
        </a:p>
      </dgm:t>
    </dgm:pt>
    <dgm:pt modelId="{7D7FE5BA-7F62-4622-B4AA-FE7C9E23629B}" type="parTrans" cxnId="{C4E005D2-2BFF-4DE4-A5DB-4C4F8308A9E5}">
      <dgm:prSet/>
      <dgm:spPr/>
      <dgm:t>
        <a:bodyPr/>
        <a:lstStyle/>
        <a:p>
          <a:endParaRPr lang="en-US"/>
        </a:p>
      </dgm:t>
    </dgm:pt>
    <dgm:pt modelId="{B649E13C-47F7-4013-89DB-16AC715A3906}" type="sibTrans" cxnId="{C4E005D2-2BFF-4DE4-A5DB-4C4F8308A9E5}">
      <dgm:prSet/>
      <dgm:spPr/>
      <dgm:t>
        <a:bodyPr/>
        <a:lstStyle/>
        <a:p>
          <a:endParaRPr lang="en-US"/>
        </a:p>
      </dgm:t>
    </dgm:pt>
    <dgm:pt modelId="{6DE9893A-1669-4E1D-872D-317E4FB43E76}">
      <dgm:prSet/>
      <dgm:spPr/>
      <dgm:t>
        <a:bodyPr/>
        <a:lstStyle/>
        <a:p>
          <a:r>
            <a:rPr lang="en-US"/>
            <a:t>Processes are identified by Pids.</a:t>
          </a:r>
        </a:p>
      </dgm:t>
    </dgm:pt>
    <dgm:pt modelId="{5347F31F-EF93-419C-9485-FDA4080B9ED0}" type="parTrans" cxnId="{DFB44004-AB3A-4B7E-8FC0-CD0339AC3DE8}">
      <dgm:prSet/>
      <dgm:spPr/>
      <dgm:t>
        <a:bodyPr/>
        <a:lstStyle/>
        <a:p>
          <a:endParaRPr lang="en-US"/>
        </a:p>
      </dgm:t>
    </dgm:pt>
    <dgm:pt modelId="{18A65F52-A636-4D80-BBED-98ECC6D89D07}" type="sibTrans" cxnId="{DFB44004-AB3A-4B7E-8FC0-CD0339AC3DE8}">
      <dgm:prSet/>
      <dgm:spPr/>
      <dgm:t>
        <a:bodyPr/>
        <a:lstStyle/>
        <a:p>
          <a:endParaRPr lang="en-US"/>
        </a:p>
      </dgm:t>
    </dgm:pt>
    <dgm:pt modelId="{0667F2D1-A358-4FF6-B3E0-09F2D84AE508}">
      <dgm:prSet/>
      <dgm:spPr/>
      <dgm:t>
        <a:bodyPr/>
        <a:lstStyle/>
        <a:p>
          <a:r>
            <a:rPr lang="en-US"/>
            <a:t>Processes share no resources.</a:t>
          </a:r>
        </a:p>
      </dgm:t>
    </dgm:pt>
    <dgm:pt modelId="{1096A29A-FA5E-4234-B22B-1B0891116E60}" type="parTrans" cxnId="{857674B6-FC66-48D8-BE1E-9B838FAD10D1}">
      <dgm:prSet/>
      <dgm:spPr/>
      <dgm:t>
        <a:bodyPr/>
        <a:lstStyle/>
        <a:p>
          <a:endParaRPr lang="en-US"/>
        </a:p>
      </dgm:t>
    </dgm:pt>
    <dgm:pt modelId="{E2B06618-542C-4CEB-862A-5F569A57F538}" type="sibTrans" cxnId="{857674B6-FC66-48D8-BE1E-9B838FAD10D1}">
      <dgm:prSet/>
      <dgm:spPr/>
      <dgm:t>
        <a:bodyPr/>
        <a:lstStyle/>
        <a:p>
          <a:endParaRPr lang="en-US"/>
        </a:p>
      </dgm:t>
    </dgm:pt>
    <dgm:pt modelId="{E9A1F06C-AC2B-4F5B-84B8-00D7B7941A5A}" type="pres">
      <dgm:prSet presAssocID="{9C2B287A-4D8C-426A-BD0F-AF5E50A4C080}" presName="linear" presStyleCnt="0">
        <dgm:presLayoutVars>
          <dgm:animLvl val="lvl"/>
          <dgm:resizeHandles val="exact"/>
        </dgm:presLayoutVars>
      </dgm:prSet>
      <dgm:spPr/>
    </dgm:pt>
    <dgm:pt modelId="{FF686557-2A5D-4000-8AAF-007B1C9701D7}" type="pres">
      <dgm:prSet presAssocID="{3282F0E8-4B2F-469D-8B9A-5B0563F5B5B1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657E83E7-9AE7-4451-BCFE-7509DED29FEB}" type="pres">
      <dgm:prSet presAssocID="{1119D514-77F7-4E4E-BFE2-EBE66BF35CDE}" presName="spacer" presStyleCnt="0"/>
      <dgm:spPr/>
    </dgm:pt>
    <dgm:pt modelId="{87EF57C2-2A20-400C-A0C3-398ACC6F52B0}" type="pres">
      <dgm:prSet presAssocID="{040F7188-BCAB-4D74-8F20-8054922E4F32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62F95146-364E-4757-94E5-E628CA706F1F}" type="pres">
      <dgm:prSet presAssocID="{A811CA2B-6FD5-4755-9F17-7D4A362E86E0}" presName="spacer" presStyleCnt="0"/>
      <dgm:spPr/>
    </dgm:pt>
    <dgm:pt modelId="{CF3DAF4C-69B5-43CC-8ECA-E2EED6057551}" type="pres">
      <dgm:prSet presAssocID="{27F568E0-C275-4C8F-89D1-1040D8898E58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46E6EF65-151E-47EC-ADFF-90D1701214F8}" type="pres">
      <dgm:prSet presAssocID="{33222E33-B58E-4F35-B9A1-C2F649661F36}" presName="spacer" presStyleCnt="0"/>
      <dgm:spPr/>
    </dgm:pt>
    <dgm:pt modelId="{725613AC-5FEE-45F0-A631-D17E675B8476}" type="pres">
      <dgm:prSet presAssocID="{A363D442-B3EE-4B03-AB1D-5E4315614333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E72F2869-8276-4739-B16C-51255B4ED10C}" type="pres">
      <dgm:prSet presAssocID="{B649E13C-47F7-4013-89DB-16AC715A3906}" presName="spacer" presStyleCnt="0"/>
      <dgm:spPr/>
    </dgm:pt>
    <dgm:pt modelId="{1FE8E37D-C6BF-4235-BF72-490B69FD1323}" type="pres">
      <dgm:prSet presAssocID="{6DE9893A-1669-4E1D-872D-317E4FB43E76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581D4B4F-22DB-4824-9F06-6969003F664F}" type="pres">
      <dgm:prSet presAssocID="{18A65F52-A636-4D80-BBED-98ECC6D89D07}" presName="spacer" presStyleCnt="0"/>
      <dgm:spPr/>
    </dgm:pt>
    <dgm:pt modelId="{C907E476-0C95-47A5-A3A5-03BC30B2C288}" type="pres">
      <dgm:prSet presAssocID="{0667F2D1-A358-4FF6-B3E0-09F2D84AE508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C4E005D2-2BFF-4DE4-A5DB-4C4F8308A9E5}" srcId="{9C2B287A-4D8C-426A-BD0F-AF5E50A4C080}" destId="{A363D442-B3EE-4B03-AB1D-5E4315614333}" srcOrd="3" destOrd="0" parTransId="{7D7FE5BA-7F62-4622-B4AA-FE7C9E23629B}" sibTransId="{B649E13C-47F7-4013-89DB-16AC715A3906}"/>
    <dgm:cxn modelId="{857674B6-FC66-48D8-BE1E-9B838FAD10D1}" srcId="{9C2B287A-4D8C-426A-BD0F-AF5E50A4C080}" destId="{0667F2D1-A358-4FF6-B3E0-09F2D84AE508}" srcOrd="5" destOrd="0" parTransId="{1096A29A-FA5E-4234-B22B-1B0891116E60}" sibTransId="{E2B06618-542C-4CEB-862A-5F569A57F538}"/>
    <dgm:cxn modelId="{B715A959-229D-4CD0-ABE9-EDC72013E9D7}" srcId="{9C2B287A-4D8C-426A-BD0F-AF5E50A4C080}" destId="{27F568E0-C275-4C8F-89D1-1040D8898E58}" srcOrd="2" destOrd="0" parTransId="{04A80A37-E624-41BD-94BD-255BD4F713EF}" sibTransId="{33222E33-B58E-4F35-B9A1-C2F649661F36}"/>
    <dgm:cxn modelId="{740467E3-D84D-4D60-B067-CA8A4EABAD0B}" type="presOf" srcId="{0667F2D1-A358-4FF6-B3E0-09F2D84AE508}" destId="{C907E476-0C95-47A5-A3A5-03BC30B2C288}" srcOrd="0" destOrd="0" presId="urn:microsoft.com/office/officeart/2005/8/layout/vList2"/>
    <dgm:cxn modelId="{2DD6F07E-C56A-4DF0-8550-3B12B6D39E99}" type="presOf" srcId="{27F568E0-C275-4C8F-89D1-1040D8898E58}" destId="{CF3DAF4C-69B5-43CC-8ECA-E2EED6057551}" srcOrd="0" destOrd="0" presId="urn:microsoft.com/office/officeart/2005/8/layout/vList2"/>
    <dgm:cxn modelId="{1F46A40A-0D82-47B5-A70F-66A3E0D74185}" srcId="{9C2B287A-4D8C-426A-BD0F-AF5E50A4C080}" destId="{3282F0E8-4B2F-469D-8B9A-5B0563F5B5B1}" srcOrd="0" destOrd="0" parTransId="{45F2F67C-D3D6-4D79-B015-E4442709D595}" sibTransId="{1119D514-77F7-4E4E-BFE2-EBE66BF35CDE}"/>
    <dgm:cxn modelId="{DFB44004-AB3A-4B7E-8FC0-CD0339AC3DE8}" srcId="{9C2B287A-4D8C-426A-BD0F-AF5E50A4C080}" destId="{6DE9893A-1669-4E1D-872D-317E4FB43E76}" srcOrd="4" destOrd="0" parTransId="{5347F31F-EF93-419C-9485-FDA4080B9ED0}" sibTransId="{18A65F52-A636-4D80-BBED-98ECC6D89D07}"/>
    <dgm:cxn modelId="{27364A35-762C-4732-BCB5-7CE5AC631F94}" type="presOf" srcId="{040F7188-BCAB-4D74-8F20-8054922E4F32}" destId="{87EF57C2-2A20-400C-A0C3-398ACC6F52B0}" srcOrd="0" destOrd="0" presId="urn:microsoft.com/office/officeart/2005/8/layout/vList2"/>
    <dgm:cxn modelId="{B8FF234A-D93C-4698-8033-A42D691AF561}" srcId="{9C2B287A-4D8C-426A-BD0F-AF5E50A4C080}" destId="{040F7188-BCAB-4D74-8F20-8054922E4F32}" srcOrd="1" destOrd="0" parTransId="{3CD52BE8-ADA4-48F4-ADCF-91A957A23A84}" sibTransId="{A811CA2B-6FD5-4755-9F17-7D4A362E86E0}"/>
    <dgm:cxn modelId="{297CEC75-37A7-4336-92FC-FB0ED9BF9685}" type="presOf" srcId="{3282F0E8-4B2F-469D-8B9A-5B0563F5B5B1}" destId="{FF686557-2A5D-4000-8AAF-007B1C9701D7}" srcOrd="0" destOrd="0" presId="urn:microsoft.com/office/officeart/2005/8/layout/vList2"/>
    <dgm:cxn modelId="{9FE0772D-7F4D-4EE5-8AA5-76727B6DD841}" type="presOf" srcId="{9C2B287A-4D8C-426A-BD0F-AF5E50A4C080}" destId="{E9A1F06C-AC2B-4F5B-84B8-00D7B7941A5A}" srcOrd="0" destOrd="0" presId="urn:microsoft.com/office/officeart/2005/8/layout/vList2"/>
    <dgm:cxn modelId="{6E6AD9C3-B092-4E17-B9EB-A7644B24DAAF}" type="presOf" srcId="{6DE9893A-1669-4E1D-872D-317E4FB43E76}" destId="{1FE8E37D-C6BF-4235-BF72-490B69FD1323}" srcOrd="0" destOrd="0" presId="urn:microsoft.com/office/officeart/2005/8/layout/vList2"/>
    <dgm:cxn modelId="{0C88FA5C-9193-447C-B3CE-9BFCC9C60D91}" type="presOf" srcId="{A363D442-B3EE-4B03-AB1D-5E4315614333}" destId="{725613AC-5FEE-45F0-A631-D17E675B8476}" srcOrd="0" destOrd="0" presId="urn:microsoft.com/office/officeart/2005/8/layout/vList2"/>
    <dgm:cxn modelId="{5ADC342E-C6F2-4943-B924-12A0B662E754}" type="presParOf" srcId="{E9A1F06C-AC2B-4F5B-84B8-00D7B7941A5A}" destId="{FF686557-2A5D-4000-8AAF-007B1C9701D7}" srcOrd="0" destOrd="0" presId="urn:microsoft.com/office/officeart/2005/8/layout/vList2"/>
    <dgm:cxn modelId="{57C20E73-1E4B-4BFF-9ECB-AD130A014AED}" type="presParOf" srcId="{E9A1F06C-AC2B-4F5B-84B8-00D7B7941A5A}" destId="{657E83E7-9AE7-4451-BCFE-7509DED29FEB}" srcOrd="1" destOrd="0" presId="urn:microsoft.com/office/officeart/2005/8/layout/vList2"/>
    <dgm:cxn modelId="{EB00D1E5-3815-4067-A8C5-266957E56E5F}" type="presParOf" srcId="{E9A1F06C-AC2B-4F5B-84B8-00D7B7941A5A}" destId="{87EF57C2-2A20-400C-A0C3-398ACC6F52B0}" srcOrd="2" destOrd="0" presId="urn:microsoft.com/office/officeart/2005/8/layout/vList2"/>
    <dgm:cxn modelId="{5C4A3B43-E575-46A3-B4C6-4C15B911FB56}" type="presParOf" srcId="{E9A1F06C-AC2B-4F5B-84B8-00D7B7941A5A}" destId="{62F95146-364E-4757-94E5-E628CA706F1F}" srcOrd="3" destOrd="0" presId="urn:microsoft.com/office/officeart/2005/8/layout/vList2"/>
    <dgm:cxn modelId="{C6BB4358-3E92-4845-BBB5-DAD976A0C13F}" type="presParOf" srcId="{E9A1F06C-AC2B-4F5B-84B8-00D7B7941A5A}" destId="{CF3DAF4C-69B5-43CC-8ECA-E2EED6057551}" srcOrd="4" destOrd="0" presId="urn:microsoft.com/office/officeart/2005/8/layout/vList2"/>
    <dgm:cxn modelId="{AFE1CFDC-88BD-4D44-94C5-72B7B7692B28}" type="presParOf" srcId="{E9A1F06C-AC2B-4F5B-84B8-00D7B7941A5A}" destId="{46E6EF65-151E-47EC-ADFF-90D1701214F8}" srcOrd="5" destOrd="0" presId="urn:microsoft.com/office/officeart/2005/8/layout/vList2"/>
    <dgm:cxn modelId="{7EB40452-A00B-45B6-8DC8-447D74FF6265}" type="presParOf" srcId="{E9A1F06C-AC2B-4F5B-84B8-00D7B7941A5A}" destId="{725613AC-5FEE-45F0-A631-D17E675B8476}" srcOrd="6" destOrd="0" presId="urn:microsoft.com/office/officeart/2005/8/layout/vList2"/>
    <dgm:cxn modelId="{D4AE80A3-AF44-4818-813F-993CF379C9E3}" type="presParOf" srcId="{E9A1F06C-AC2B-4F5B-84B8-00D7B7941A5A}" destId="{E72F2869-8276-4739-B16C-51255B4ED10C}" srcOrd="7" destOrd="0" presId="urn:microsoft.com/office/officeart/2005/8/layout/vList2"/>
    <dgm:cxn modelId="{3C9C5A3E-AC7C-4DF0-8611-150D8D310B43}" type="presParOf" srcId="{E9A1F06C-AC2B-4F5B-84B8-00D7B7941A5A}" destId="{1FE8E37D-C6BF-4235-BF72-490B69FD1323}" srcOrd="8" destOrd="0" presId="urn:microsoft.com/office/officeart/2005/8/layout/vList2"/>
    <dgm:cxn modelId="{E3FF326A-DAB5-4AE6-8C88-2072A24C0C08}" type="presParOf" srcId="{E9A1F06C-AC2B-4F5B-84B8-00D7B7941A5A}" destId="{581D4B4F-22DB-4824-9F06-6969003F664F}" srcOrd="9" destOrd="0" presId="urn:microsoft.com/office/officeart/2005/8/layout/vList2"/>
    <dgm:cxn modelId="{BCE22989-DD01-44F2-9692-2BAD7E8F545C}" type="presParOf" srcId="{E9A1F06C-AC2B-4F5B-84B8-00D7B7941A5A}" destId="{C907E476-0C95-47A5-A3A5-03BC30B2C288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D9318F-DD3E-4731-ACD1-E76C51533183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0203567-2D64-4A97-BAF0-DEE5195780FB}">
      <dgm:prSet/>
      <dgm:spPr/>
      <dgm:t>
        <a:bodyPr/>
        <a:lstStyle/>
        <a:p>
          <a:r>
            <a:rPr lang="en-US" dirty="0"/>
            <a:t>Implemented in Erlang VM.</a:t>
          </a:r>
        </a:p>
      </dgm:t>
    </dgm:pt>
    <dgm:pt modelId="{C253341C-14E5-4046-9216-278DE98E5130}" type="parTrans" cxnId="{D410EB82-1AE4-4593-B6C4-62EC5075F099}">
      <dgm:prSet/>
      <dgm:spPr/>
      <dgm:t>
        <a:bodyPr/>
        <a:lstStyle/>
        <a:p>
          <a:endParaRPr lang="en-US"/>
        </a:p>
      </dgm:t>
    </dgm:pt>
    <dgm:pt modelId="{2C52A150-CC3D-4F64-AD88-3B689E4967D4}" type="sibTrans" cxnId="{D410EB82-1AE4-4593-B6C4-62EC5075F099}">
      <dgm:prSet/>
      <dgm:spPr/>
      <dgm:t>
        <a:bodyPr/>
        <a:lstStyle/>
        <a:p>
          <a:endParaRPr lang="en-US"/>
        </a:p>
      </dgm:t>
    </dgm:pt>
    <dgm:pt modelId="{E3CAA984-D298-4FCC-8BD8-8DB061CE58FD}">
      <dgm:prSet/>
      <dgm:spPr/>
      <dgm:t>
        <a:bodyPr/>
        <a:lstStyle/>
        <a:p>
          <a:r>
            <a:rPr lang="en-US"/>
            <a:t>Dynamic allocation.</a:t>
          </a:r>
        </a:p>
      </dgm:t>
    </dgm:pt>
    <dgm:pt modelId="{80A78975-469C-4C1F-B099-E2124B35E1CA}" type="parTrans" cxnId="{BD4DEEAE-F1C7-4505-99EF-E479D90243E3}">
      <dgm:prSet/>
      <dgm:spPr/>
      <dgm:t>
        <a:bodyPr/>
        <a:lstStyle/>
        <a:p>
          <a:endParaRPr lang="en-US"/>
        </a:p>
      </dgm:t>
    </dgm:pt>
    <dgm:pt modelId="{D2B90066-9CA5-4AB0-BDE2-0B257637FCC8}" type="sibTrans" cxnId="{BD4DEEAE-F1C7-4505-99EF-E479D90243E3}">
      <dgm:prSet/>
      <dgm:spPr/>
      <dgm:t>
        <a:bodyPr/>
        <a:lstStyle/>
        <a:p>
          <a:endParaRPr lang="en-US"/>
        </a:p>
      </dgm:t>
    </dgm:pt>
    <dgm:pt modelId="{7AF3F464-2029-489F-B58A-F6CC0041BB78}">
      <dgm:prSet/>
      <dgm:spPr/>
      <dgm:t>
        <a:bodyPr/>
        <a:lstStyle/>
        <a:p>
          <a:r>
            <a:rPr lang="en-US"/>
            <a:t>Single threaded.</a:t>
          </a:r>
        </a:p>
      </dgm:t>
    </dgm:pt>
    <dgm:pt modelId="{0184AAE9-34F9-4FA6-867E-768753C82F25}" type="parTrans" cxnId="{8E95E80D-0914-488C-B207-68E4C3B541E1}">
      <dgm:prSet/>
      <dgm:spPr/>
      <dgm:t>
        <a:bodyPr/>
        <a:lstStyle/>
        <a:p>
          <a:endParaRPr lang="en-US"/>
        </a:p>
      </dgm:t>
    </dgm:pt>
    <dgm:pt modelId="{30DF15FE-A40B-46CE-89D7-8C8D22F4875B}" type="sibTrans" cxnId="{8E95E80D-0914-488C-B207-68E4C3B541E1}">
      <dgm:prSet/>
      <dgm:spPr/>
      <dgm:t>
        <a:bodyPr/>
        <a:lstStyle/>
        <a:p>
          <a:endParaRPr lang="en-US"/>
        </a:p>
      </dgm:t>
    </dgm:pt>
    <dgm:pt modelId="{8CC3ECC1-2377-49E0-BC94-B02877B4BB78}" type="pres">
      <dgm:prSet presAssocID="{15D9318F-DD3E-4731-ACD1-E76C51533183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29584A22-423E-4337-B3E4-A4DF769F9C7B}" type="pres">
      <dgm:prSet presAssocID="{30203567-2D64-4A97-BAF0-DEE5195780FB}" presName="horFlow" presStyleCnt="0"/>
      <dgm:spPr/>
    </dgm:pt>
    <dgm:pt modelId="{6E82BA98-C9EE-4715-B5F8-746E51620245}" type="pres">
      <dgm:prSet presAssocID="{30203567-2D64-4A97-BAF0-DEE5195780FB}" presName="bigChev" presStyleLbl="node1" presStyleIdx="0" presStyleCnt="3"/>
      <dgm:spPr/>
    </dgm:pt>
    <dgm:pt modelId="{B9D45B71-D5ED-41EE-81FE-57B55036E113}" type="pres">
      <dgm:prSet presAssocID="{30203567-2D64-4A97-BAF0-DEE5195780FB}" presName="vSp" presStyleCnt="0"/>
      <dgm:spPr/>
    </dgm:pt>
    <dgm:pt modelId="{9CE0BC58-906F-476F-A358-6E6ABE462B8F}" type="pres">
      <dgm:prSet presAssocID="{E3CAA984-D298-4FCC-8BD8-8DB061CE58FD}" presName="horFlow" presStyleCnt="0"/>
      <dgm:spPr/>
    </dgm:pt>
    <dgm:pt modelId="{779748EE-9AEB-4CCB-91AB-9C7C3169E287}" type="pres">
      <dgm:prSet presAssocID="{E3CAA984-D298-4FCC-8BD8-8DB061CE58FD}" presName="bigChev" presStyleLbl="node1" presStyleIdx="1" presStyleCnt="3"/>
      <dgm:spPr/>
    </dgm:pt>
    <dgm:pt modelId="{90D5318E-F9ED-4341-A2AE-DF8DF7A32B50}" type="pres">
      <dgm:prSet presAssocID="{E3CAA984-D298-4FCC-8BD8-8DB061CE58FD}" presName="vSp" presStyleCnt="0"/>
      <dgm:spPr/>
    </dgm:pt>
    <dgm:pt modelId="{1C162584-9173-4F5B-B2E8-050B9F408932}" type="pres">
      <dgm:prSet presAssocID="{7AF3F464-2029-489F-B58A-F6CC0041BB78}" presName="horFlow" presStyleCnt="0"/>
      <dgm:spPr/>
    </dgm:pt>
    <dgm:pt modelId="{F3A60382-7985-409A-82DB-0944009648F8}" type="pres">
      <dgm:prSet presAssocID="{7AF3F464-2029-489F-B58A-F6CC0041BB78}" presName="bigChev" presStyleLbl="node1" presStyleIdx="2" presStyleCnt="3"/>
      <dgm:spPr/>
    </dgm:pt>
  </dgm:ptLst>
  <dgm:cxnLst>
    <dgm:cxn modelId="{D73C9C81-3E74-4A25-8B2E-3F8D9AE179E0}" type="presOf" srcId="{E3CAA984-D298-4FCC-8BD8-8DB061CE58FD}" destId="{779748EE-9AEB-4CCB-91AB-9C7C3169E287}" srcOrd="0" destOrd="0" presId="urn:microsoft.com/office/officeart/2005/8/layout/lProcess3"/>
    <dgm:cxn modelId="{1A8B0BA6-CFBB-4CE9-95BA-ADC97DABE92E}" type="presOf" srcId="{7AF3F464-2029-489F-B58A-F6CC0041BB78}" destId="{F3A60382-7985-409A-82DB-0944009648F8}" srcOrd="0" destOrd="0" presId="urn:microsoft.com/office/officeart/2005/8/layout/lProcess3"/>
    <dgm:cxn modelId="{F8249507-D26C-4294-8C1F-55AF8816CCBA}" type="presOf" srcId="{30203567-2D64-4A97-BAF0-DEE5195780FB}" destId="{6E82BA98-C9EE-4715-B5F8-746E51620245}" srcOrd="0" destOrd="0" presId="urn:microsoft.com/office/officeart/2005/8/layout/lProcess3"/>
    <dgm:cxn modelId="{BD4DEEAE-F1C7-4505-99EF-E479D90243E3}" srcId="{15D9318F-DD3E-4731-ACD1-E76C51533183}" destId="{E3CAA984-D298-4FCC-8BD8-8DB061CE58FD}" srcOrd="1" destOrd="0" parTransId="{80A78975-469C-4C1F-B099-E2124B35E1CA}" sibTransId="{D2B90066-9CA5-4AB0-BDE2-0B257637FCC8}"/>
    <dgm:cxn modelId="{0C58BBC7-75B1-4D93-AABF-B941D584B88D}" type="presOf" srcId="{15D9318F-DD3E-4731-ACD1-E76C51533183}" destId="{8CC3ECC1-2377-49E0-BC94-B02877B4BB78}" srcOrd="0" destOrd="0" presId="urn:microsoft.com/office/officeart/2005/8/layout/lProcess3"/>
    <dgm:cxn modelId="{8E95E80D-0914-488C-B207-68E4C3B541E1}" srcId="{15D9318F-DD3E-4731-ACD1-E76C51533183}" destId="{7AF3F464-2029-489F-B58A-F6CC0041BB78}" srcOrd="2" destOrd="0" parTransId="{0184AAE9-34F9-4FA6-867E-768753C82F25}" sibTransId="{30DF15FE-A40B-46CE-89D7-8C8D22F4875B}"/>
    <dgm:cxn modelId="{D410EB82-1AE4-4593-B6C4-62EC5075F099}" srcId="{15D9318F-DD3E-4731-ACD1-E76C51533183}" destId="{30203567-2D64-4A97-BAF0-DEE5195780FB}" srcOrd="0" destOrd="0" parTransId="{C253341C-14E5-4046-9216-278DE98E5130}" sibTransId="{2C52A150-CC3D-4F64-AD88-3B689E4967D4}"/>
    <dgm:cxn modelId="{3BD0075E-5B39-4F03-ABAE-2376F557DC6C}" type="presParOf" srcId="{8CC3ECC1-2377-49E0-BC94-B02877B4BB78}" destId="{29584A22-423E-4337-B3E4-A4DF769F9C7B}" srcOrd="0" destOrd="0" presId="urn:microsoft.com/office/officeart/2005/8/layout/lProcess3"/>
    <dgm:cxn modelId="{AE3D65F6-8257-463A-A119-BD2D996E01E5}" type="presParOf" srcId="{29584A22-423E-4337-B3E4-A4DF769F9C7B}" destId="{6E82BA98-C9EE-4715-B5F8-746E51620245}" srcOrd="0" destOrd="0" presId="urn:microsoft.com/office/officeart/2005/8/layout/lProcess3"/>
    <dgm:cxn modelId="{7776DF5C-8A8F-4374-98F8-AE5A3FAFDA47}" type="presParOf" srcId="{8CC3ECC1-2377-49E0-BC94-B02877B4BB78}" destId="{B9D45B71-D5ED-41EE-81FE-57B55036E113}" srcOrd="1" destOrd="0" presId="urn:microsoft.com/office/officeart/2005/8/layout/lProcess3"/>
    <dgm:cxn modelId="{0B070C96-7285-4173-9EE4-EA07803EAE9C}" type="presParOf" srcId="{8CC3ECC1-2377-49E0-BC94-B02877B4BB78}" destId="{9CE0BC58-906F-476F-A358-6E6ABE462B8F}" srcOrd="2" destOrd="0" presId="urn:microsoft.com/office/officeart/2005/8/layout/lProcess3"/>
    <dgm:cxn modelId="{65CCFC0A-67AC-4204-8A9D-D6BA2F1AC734}" type="presParOf" srcId="{9CE0BC58-906F-476F-A358-6E6ABE462B8F}" destId="{779748EE-9AEB-4CCB-91AB-9C7C3169E287}" srcOrd="0" destOrd="0" presId="urn:microsoft.com/office/officeart/2005/8/layout/lProcess3"/>
    <dgm:cxn modelId="{752831F9-F940-4B04-9BED-2352988B234E}" type="presParOf" srcId="{8CC3ECC1-2377-49E0-BC94-B02877B4BB78}" destId="{90D5318E-F9ED-4341-A2AE-DF8DF7A32B50}" srcOrd="3" destOrd="0" presId="urn:microsoft.com/office/officeart/2005/8/layout/lProcess3"/>
    <dgm:cxn modelId="{21485616-1245-4245-8B00-AE7F3B4B1490}" type="presParOf" srcId="{8CC3ECC1-2377-49E0-BC94-B02877B4BB78}" destId="{1C162584-9173-4F5B-B2E8-050B9F408932}" srcOrd="4" destOrd="0" presId="urn:microsoft.com/office/officeart/2005/8/layout/lProcess3"/>
    <dgm:cxn modelId="{C8F35393-3342-4050-BD05-7791F96BE900}" type="presParOf" srcId="{1C162584-9173-4F5B-B2E8-050B9F408932}" destId="{F3A60382-7985-409A-82DB-0944009648F8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64079EF-CDE0-4B55-92AB-F23F648635F3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CCA6F1C-6AA6-48F9-9717-2F2326B19711}">
      <dgm:prSet/>
      <dgm:spPr/>
      <dgm:t>
        <a:bodyPr/>
        <a:lstStyle/>
        <a:p>
          <a:r>
            <a:rPr lang="en-US"/>
            <a:t>Implemented at OS level.</a:t>
          </a:r>
        </a:p>
      </dgm:t>
    </dgm:pt>
    <dgm:pt modelId="{F0BC6004-9B2C-4D84-8DFF-5BB05C1A00FC}" type="parTrans" cxnId="{D8E06ED9-FAAB-4834-942B-F2CD4EDF99EB}">
      <dgm:prSet/>
      <dgm:spPr/>
      <dgm:t>
        <a:bodyPr/>
        <a:lstStyle/>
        <a:p>
          <a:endParaRPr lang="en-US"/>
        </a:p>
      </dgm:t>
    </dgm:pt>
    <dgm:pt modelId="{EF72FB9F-5F9F-457E-BC0F-ECD8B280B234}" type="sibTrans" cxnId="{D8E06ED9-FAAB-4834-942B-F2CD4EDF99EB}">
      <dgm:prSet/>
      <dgm:spPr/>
      <dgm:t>
        <a:bodyPr/>
        <a:lstStyle/>
        <a:p>
          <a:endParaRPr lang="en-US"/>
        </a:p>
      </dgm:t>
    </dgm:pt>
    <dgm:pt modelId="{D5CBF2B6-0327-4E86-9F1B-5B5A4B00F8C6}">
      <dgm:prSet/>
      <dgm:spPr/>
      <dgm:t>
        <a:bodyPr/>
        <a:lstStyle/>
        <a:p>
          <a:r>
            <a:rPr lang="en-US"/>
            <a:t>Static allocation</a:t>
          </a:r>
        </a:p>
      </dgm:t>
    </dgm:pt>
    <dgm:pt modelId="{9A99179F-B336-4101-8AD2-2899EB8A8B9F}" type="parTrans" cxnId="{ED43C374-61D2-49E3-B4F4-348DC6B99F43}">
      <dgm:prSet/>
      <dgm:spPr/>
      <dgm:t>
        <a:bodyPr/>
        <a:lstStyle/>
        <a:p>
          <a:endParaRPr lang="en-US"/>
        </a:p>
      </dgm:t>
    </dgm:pt>
    <dgm:pt modelId="{F130167D-3202-420C-B34A-29E02C58B820}" type="sibTrans" cxnId="{ED43C374-61D2-49E3-B4F4-348DC6B99F43}">
      <dgm:prSet/>
      <dgm:spPr/>
      <dgm:t>
        <a:bodyPr/>
        <a:lstStyle/>
        <a:p>
          <a:endParaRPr lang="en-US"/>
        </a:p>
      </dgm:t>
    </dgm:pt>
    <dgm:pt modelId="{A7EF141F-2E67-43B8-8726-5F9B47F85267}">
      <dgm:prSet/>
      <dgm:spPr/>
      <dgm:t>
        <a:bodyPr/>
        <a:lstStyle/>
        <a:p>
          <a:r>
            <a:rPr lang="en-US"/>
            <a:t>Multithreaded.</a:t>
          </a:r>
        </a:p>
      </dgm:t>
    </dgm:pt>
    <dgm:pt modelId="{64195EC7-0D81-4D85-AD8B-29604B71F802}" type="parTrans" cxnId="{717B20D5-49AF-4461-96AC-4F1D6A5ED879}">
      <dgm:prSet/>
      <dgm:spPr/>
      <dgm:t>
        <a:bodyPr/>
        <a:lstStyle/>
        <a:p>
          <a:endParaRPr lang="en-US"/>
        </a:p>
      </dgm:t>
    </dgm:pt>
    <dgm:pt modelId="{59C0222D-B0C2-49DB-8EC5-2375329307B8}" type="sibTrans" cxnId="{717B20D5-49AF-4461-96AC-4F1D6A5ED879}">
      <dgm:prSet/>
      <dgm:spPr/>
      <dgm:t>
        <a:bodyPr/>
        <a:lstStyle/>
        <a:p>
          <a:endParaRPr lang="en-US"/>
        </a:p>
      </dgm:t>
    </dgm:pt>
    <dgm:pt modelId="{E84B0E73-CBF0-4B59-B8E7-F9E17146569B}" type="pres">
      <dgm:prSet presAssocID="{F64079EF-CDE0-4B55-92AB-F23F648635F3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3E01CC7-ED65-4EDA-AE6E-0531F11BA284}" type="pres">
      <dgm:prSet presAssocID="{2CCA6F1C-6AA6-48F9-9717-2F2326B19711}" presName="horFlow" presStyleCnt="0"/>
      <dgm:spPr/>
    </dgm:pt>
    <dgm:pt modelId="{27292890-2C55-4000-82B6-014E61462623}" type="pres">
      <dgm:prSet presAssocID="{2CCA6F1C-6AA6-48F9-9717-2F2326B19711}" presName="bigChev" presStyleLbl="node1" presStyleIdx="0" presStyleCnt="3"/>
      <dgm:spPr/>
    </dgm:pt>
    <dgm:pt modelId="{F2ADC9DA-A346-464E-8247-32085D3EE847}" type="pres">
      <dgm:prSet presAssocID="{2CCA6F1C-6AA6-48F9-9717-2F2326B19711}" presName="vSp" presStyleCnt="0"/>
      <dgm:spPr/>
    </dgm:pt>
    <dgm:pt modelId="{A8D993A6-A34F-497C-9496-8E45962089C4}" type="pres">
      <dgm:prSet presAssocID="{D5CBF2B6-0327-4E86-9F1B-5B5A4B00F8C6}" presName="horFlow" presStyleCnt="0"/>
      <dgm:spPr/>
    </dgm:pt>
    <dgm:pt modelId="{69F86A31-229B-413C-82B5-A25674FCD006}" type="pres">
      <dgm:prSet presAssocID="{D5CBF2B6-0327-4E86-9F1B-5B5A4B00F8C6}" presName="bigChev" presStyleLbl="node1" presStyleIdx="1" presStyleCnt="3"/>
      <dgm:spPr/>
    </dgm:pt>
    <dgm:pt modelId="{8BD3F1B6-5DB0-4770-BF47-6321A7FF6876}" type="pres">
      <dgm:prSet presAssocID="{D5CBF2B6-0327-4E86-9F1B-5B5A4B00F8C6}" presName="vSp" presStyleCnt="0"/>
      <dgm:spPr/>
    </dgm:pt>
    <dgm:pt modelId="{2E26E5AF-9982-4F3C-91D6-885D4AC4857B}" type="pres">
      <dgm:prSet presAssocID="{A7EF141F-2E67-43B8-8726-5F9B47F85267}" presName="horFlow" presStyleCnt="0"/>
      <dgm:spPr/>
    </dgm:pt>
    <dgm:pt modelId="{31C76664-FC82-4C89-87DF-01E26CCFFFDB}" type="pres">
      <dgm:prSet presAssocID="{A7EF141F-2E67-43B8-8726-5F9B47F85267}" presName="bigChev" presStyleLbl="node1" presStyleIdx="2" presStyleCnt="3"/>
      <dgm:spPr/>
    </dgm:pt>
  </dgm:ptLst>
  <dgm:cxnLst>
    <dgm:cxn modelId="{49F5E786-FF54-4B82-BD49-D12055A95CBF}" type="presOf" srcId="{F64079EF-CDE0-4B55-92AB-F23F648635F3}" destId="{E84B0E73-CBF0-4B59-B8E7-F9E17146569B}" srcOrd="0" destOrd="0" presId="urn:microsoft.com/office/officeart/2005/8/layout/lProcess3"/>
    <dgm:cxn modelId="{0E35EE03-D563-492E-B941-20A85A1A9DC9}" type="presOf" srcId="{D5CBF2B6-0327-4E86-9F1B-5B5A4B00F8C6}" destId="{69F86A31-229B-413C-82B5-A25674FCD006}" srcOrd="0" destOrd="0" presId="urn:microsoft.com/office/officeart/2005/8/layout/lProcess3"/>
    <dgm:cxn modelId="{DE67A333-0FAB-4D22-A3F8-7584BEA57FE1}" type="presOf" srcId="{A7EF141F-2E67-43B8-8726-5F9B47F85267}" destId="{31C76664-FC82-4C89-87DF-01E26CCFFFDB}" srcOrd="0" destOrd="0" presId="urn:microsoft.com/office/officeart/2005/8/layout/lProcess3"/>
    <dgm:cxn modelId="{ED43C374-61D2-49E3-B4F4-348DC6B99F43}" srcId="{F64079EF-CDE0-4B55-92AB-F23F648635F3}" destId="{D5CBF2B6-0327-4E86-9F1B-5B5A4B00F8C6}" srcOrd="1" destOrd="0" parTransId="{9A99179F-B336-4101-8AD2-2899EB8A8B9F}" sibTransId="{F130167D-3202-420C-B34A-29E02C58B820}"/>
    <dgm:cxn modelId="{D8E06ED9-FAAB-4834-942B-F2CD4EDF99EB}" srcId="{F64079EF-CDE0-4B55-92AB-F23F648635F3}" destId="{2CCA6F1C-6AA6-48F9-9717-2F2326B19711}" srcOrd="0" destOrd="0" parTransId="{F0BC6004-9B2C-4D84-8DFF-5BB05C1A00FC}" sibTransId="{EF72FB9F-5F9F-457E-BC0F-ECD8B280B234}"/>
    <dgm:cxn modelId="{717B20D5-49AF-4461-96AC-4F1D6A5ED879}" srcId="{F64079EF-CDE0-4B55-92AB-F23F648635F3}" destId="{A7EF141F-2E67-43B8-8726-5F9B47F85267}" srcOrd="2" destOrd="0" parTransId="{64195EC7-0D81-4D85-AD8B-29604B71F802}" sibTransId="{59C0222D-B0C2-49DB-8EC5-2375329307B8}"/>
    <dgm:cxn modelId="{39B7C3F3-7635-4B71-925D-BFFD099F3EA2}" type="presOf" srcId="{2CCA6F1C-6AA6-48F9-9717-2F2326B19711}" destId="{27292890-2C55-4000-82B6-014E61462623}" srcOrd="0" destOrd="0" presId="urn:microsoft.com/office/officeart/2005/8/layout/lProcess3"/>
    <dgm:cxn modelId="{4FA90341-545C-4C6E-9CEE-FCEE961EB30D}" type="presParOf" srcId="{E84B0E73-CBF0-4B59-B8E7-F9E17146569B}" destId="{A3E01CC7-ED65-4EDA-AE6E-0531F11BA284}" srcOrd="0" destOrd="0" presId="urn:microsoft.com/office/officeart/2005/8/layout/lProcess3"/>
    <dgm:cxn modelId="{0DFF6777-34BB-43E0-A34E-177D423B428E}" type="presParOf" srcId="{A3E01CC7-ED65-4EDA-AE6E-0531F11BA284}" destId="{27292890-2C55-4000-82B6-014E61462623}" srcOrd="0" destOrd="0" presId="urn:microsoft.com/office/officeart/2005/8/layout/lProcess3"/>
    <dgm:cxn modelId="{B2E40E27-BD11-48B4-909A-8566B44B9F48}" type="presParOf" srcId="{E84B0E73-CBF0-4B59-B8E7-F9E17146569B}" destId="{F2ADC9DA-A346-464E-8247-32085D3EE847}" srcOrd="1" destOrd="0" presId="urn:microsoft.com/office/officeart/2005/8/layout/lProcess3"/>
    <dgm:cxn modelId="{2D31CE5C-15F5-4566-9764-B1E9F38E1E02}" type="presParOf" srcId="{E84B0E73-CBF0-4B59-B8E7-F9E17146569B}" destId="{A8D993A6-A34F-497C-9496-8E45962089C4}" srcOrd="2" destOrd="0" presId="urn:microsoft.com/office/officeart/2005/8/layout/lProcess3"/>
    <dgm:cxn modelId="{978900EB-F72E-4AE4-9E1C-7F7132114FF1}" type="presParOf" srcId="{A8D993A6-A34F-497C-9496-8E45962089C4}" destId="{69F86A31-229B-413C-82B5-A25674FCD006}" srcOrd="0" destOrd="0" presId="urn:microsoft.com/office/officeart/2005/8/layout/lProcess3"/>
    <dgm:cxn modelId="{3D376279-AF88-49F5-A265-649302163205}" type="presParOf" srcId="{E84B0E73-CBF0-4B59-B8E7-F9E17146569B}" destId="{8BD3F1B6-5DB0-4770-BF47-6321A7FF6876}" srcOrd="3" destOrd="0" presId="urn:microsoft.com/office/officeart/2005/8/layout/lProcess3"/>
    <dgm:cxn modelId="{8DF19324-7C51-45C4-A260-F3A6C082138B}" type="presParOf" srcId="{E84B0E73-CBF0-4B59-B8E7-F9E17146569B}" destId="{2E26E5AF-9982-4F3C-91D6-885D4AC4857B}" srcOrd="4" destOrd="0" presId="urn:microsoft.com/office/officeart/2005/8/layout/lProcess3"/>
    <dgm:cxn modelId="{3DCD9D56-36C0-4294-A11F-E5760088B06B}" type="presParOf" srcId="{2E26E5AF-9982-4F3C-91D6-885D4AC4857B}" destId="{31C76664-FC82-4C89-87DF-01E26CCFFFDB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673EF3-942F-4B36-8862-4C953426476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DC315BA-2427-4509-A63F-45F301C8C055}">
      <dgm:prSet/>
      <dgm:spPr/>
      <dgm:t>
        <a:bodyPr/>
        <a:lstStyle/>
        <a:p>
          <a:r>
            <a:rPr lang="en-US"/>
            <a:t>Ejabberd is open source Jabber server written in Erlang.</a:t>
          </a:r>
        </a:p>
      </dgm:t>
    </dgm:pt>
    <dgm:pt modelId="{852CDEBF-9371-4302-AB8F-2C1B11C785C0}" type="parTrans" cxnId="{615FA0EF-D438-477C-9338-4FB3D2C6405A}">
      <dgm:prSet/>
      <dgm:spPr/>
      <dgm:t>
        <a:bodyPr/>
        <a:lstStyle/>
        <a:p>
          <a:endParaRPr lang="en-US"/>
        </a:p>
      </dgm:t>
    </dgm:pt>
    <dgm:pt modelId="{7378AD29-AF8E-48C7-971F-EE52681351CA}" type="sibTrans" cxnId="{615FA0EF-D438-477C-9338-4FB3D2C6405A}">
      <dgm:prSet/>
      <dgm:spPr/>
      <dgm:t>
        <a:bodyPr/>
        <a:lstStyle/>
        <a:p>
          <a:endParaRPr lang="en-US"/>
        </a:p>
      </dgm:t>
    </dgm:pt>
    <dgm:pt modelId="{FDB70EF0-FF62-4295-8332-311A81E7CE50}">
      <dgm:prSet/>
      <dgm:spPr/>
      <dgm:t>
        <a:bodyPr/>
        <a:lstStyle/>
        <a:p>
          <a:r>
            <a:rPr lang="en-US"/>
            <a:t>To handle huge amount of messages, focus is reliable system.</a:t>
          </a:r>
        </a:p>
      </dgm:t>
    </dgm:pt>
    <dgm:pt modelId="{8356E59F-CA28-4955-96B0-01BBB0E96D40}" type="parTrans" cxnId="{CA87D665-1FCA-42A4-8660-EA294036BB63}">
      <dgm:prSet/>
      <dgm:spPr/>
      <dgm:t>
        <a:bodyPr/>
        <a:lstStyle/>
        <a:p>
          <a:endParaRPr lang="en-US"/>
        </a:p>
      </dgm:t>
    </dgm:pt>
    <dgm:pt modelId="{5C7440AD-DA92-4406-B0E1-25777B8A4F6F}" type="sibTrans" cxnId="{CA87D665-1FCA-42A4-8660-EA294036BB63}">
      <dgm:prSet/>
      <dgm:spPr/>
      <dgm:t>
        <a:bodyPr/>
        <a:lstStyle/>
        <a:p>
          <a:endParaRPr lang="en-US"/>
        </a:p>
      </dgm:t>
    </dgm:pt>
    <dgm:pt modelId="{4608C3BF-C34B-4629-8B7F-4A7E178E77AD}">
      <dgm:prSet/>
      <dgm:spPr/>
      <dgm:t>
        <a:bodyPr/>
        <a:lstStyle/>
        <a:p>
          <a:r>
            <a:rPr lang="en-US"/>
            <a:t>Almost every day, some new code is pushed, Erlang hot loading of code helps a lot in this.</a:t>
          </a:r>
        </a:p>
      </dgm:t>
    </dgm:pt>
    <dgm:pt modelId="{1AE28E0E-C81C-41D5-89AB-DB780B83C2F8}" type="parTrans" cxnId="{7E315C36-6199-4FCB-874D-01D9C96D8B8A}">
      <dgm:prSet/>
      <dgm:spPr/>
      <dgm:t>
        <a:bodyPr/>
        <a:lstStyle/>
        <a:p>
          <a:endParaRPr lang="en-US"/>
        </a:p>
      </dgm:t>
    </dgm:pt>
    <dgm:pt modelId="{39D0A42B-9171-4428-BB58-AF5A4AF10120}" type="sibTrans" cxnId="{7E315C36-6199-4FCB-874D-01D9C96D8B8A}">
      <dgm:prSet/>
      <dgm:spPr/>
      <dgm:t>
        <a:bodyPr/>
        <a:lstStyle/>
        <a:p>
          <a:endParaRPr lang="en-US"/>
        </a:p>
      </dgm:t>
    </dgm:pt>
    <dgm:pt modelId="{D84547A5-2E11-41C7-93AB-71773B87B3E7}">
      <dgm:prSet/>
      <dgm:spPr/>
      <dgm:t>
        <a:bodyPr/>
        <a:lstStyle/>
        <a:p>
          <a:r>
            <a:rPr lang="en-US"/>
            <a:t>All messages are queued on server until client reconnect and retrieve the messages.</a:t>
          </a:r>
        </a:p>
      </dgm:t>
    </dgm:pt>
    <dgm:pt modelId="{723863A8-7C14-4A94-8BE7-7FFA51A0D1D7}" type="parTrans" cxnId="{3AEAF2A7-9B01-4D14-9121-1726509CB9F2}">
      <dgm:prSet/>
      <dgm:spPr/>
      <dgm:t>
        <a:bodyPr/>
        <a:lstStyle/>
        <a:p>
          <a:endParaRPr lang="en-US"/>
        </a:p>
      </dgm:t>
    </dgm:pt>
    <dgm:pt modelId="{3D8E62AB-4FE5-49EE-AC6C-53CC8B945D79}" type="sibTrans" cxnId="{3AEAF2A7-9B01-4D14-9121-1726509CB9F2}">
      <dgm:prSet/>
      <dgm:spPr/>
      <dgm:t>
        <a:bodyPr/>
        <a:lstStyle/>
        <a:p>
          <a:endParaRPr lang="en-US"/>
        </a:p>
      </dgm:t>
    </dgm:pt>
    <dgm:pt modelId="{33C7B938-8B6D-4215-AB68-3FAF0EC62128}">
      <dgm:prSet/>
      <dgm:spPr/>
      <dgm:t>
        <a:bodyPr/>
        <a:lstStyle/>
        <a:p>
          <a:r>
            <a:rPr lang="en-US"/>
            <a:t>&gt;11,000 cores run on Erlang system.</a:t>
          </a:r>
        </a:p>
      </dgm:t>
    </dgm:pt>
    <dgm:pt modelId="{CA65E767-02C6-42FF-AE19-7083891856BC}" type="parTrans" cxnId="{4A3D5529-E0AB-4AF9-BE4B-7462E33ED53A}">
      <dgm:prSet/>
      <dgm:spPr/>
      <dgm:t>
        <a:bodyPr/>
        <a:lstStyle/>
        <a:p>
          <a:endParaRPr lang="en-US"/>
        </a:p>
      </dgm:t>
    </dgm:pt>
    <dgm:pt modelId="{604332A3-4147-496B-AF48-8C827ABD326E}" type="sibTrans" cxnId="{4A3D5529-E0AB-4AF9-BE4B-7462E33ED53A}">
      <dgm:prSet/>
      <dgm:spPr/>
      <dgm:t>
        <a:bodyPr/>
        <a:lstStyle/>
        <a:p>
          <a:endParaRPr lang="en-US"/>
        </a:p>
      </dgm:t>
    </dgm:pt>
    <dgm:pt modelId="{DAC614F3-01E9-4519-91D5-5EB131BD8864}" type="pres">
      <dgm:prSet presAssocID="{57673EF3-942F-4B36-8862-4C9534264769}" presName="linear" presStyleCnt="0">
        <dgm:presLayoutVars>
          <dgm:animLvl val="lvl"/>
          <dgm:resizeHandles val="exact"/>
        </dgm:presLayoutVars>
      </dgm:prSet>
      <dgm:spPr/>
    </dgm:pt>
    <dgm:pt modelId="{F6F6CDC0-18BD-4D58-917C-ABA0511ADC1C}" type="pres">
      <dgm:prSet presAssocID="{BDC315BA-2427-4509-A63F-45F301C8C05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AEB5002-D47D-467A-B25E-202147AC939A}" type="pres">
      <dgm:prSet presAssocID="{7378AD29-AF8E-48C7-971F-EE52681351CA}" presName="spacer" presStyleCnt="0"/>
      <dgm:spPr/>
    </dgm:pt>
    <dgm:pt modelId="{10920EB5-8138-4D3F-9465-EE7A21DC3CAB}" type="pres">
      <dgm:prSet presAssocID="{FDB70EF0-FF62-4295-8332-311A81E7CE5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E5EFF58-F500-4B45-ACC6-2F407C7AF588}" type="pres">
      <dgm:prSet presAssocID="{5C7440AD-DA92-4406-B0E1-25777B8A4F6F}" presName="spacer" presStyleCnt="0"/>
      <dgm:spPr/>
    </dgm:pt>
    <dgm:pt modelId="{C8E09100-2216-4B0A-BA69-9CB3B33352C5}" type="pres">
      <dgm:prSet presAssocID="{4608C3BF-C34B-4629-8B7F-4A7E178E77A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B8070E63-1008-4ADE-ABC3-A21A6042C5A6}" type="pres">
      <dgm:prSet presAssocID="{39D0A42B-9171-4428-BB58-AF5A4AF10120}" presName="spacer" presStyleCnt="0"/>
      <dgm:spPr/>
    </dgm:pt>
    <dgm:pt modelId="{3EA5D17C-242C-4365-BC3C-A5E1CEA03E86}" type="pres">
      <dgm:prSet presAssocID="{D84547A5-2E11-41C7-93AB-71773B87B3E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05E9B89-D38F-4F9F-BF68-4A13E768E9A5}" type="pres">
      <dgm:prSet presAssocID="{3D8E62AB-4FE5-49EE-AC6C-53CC8B945D79}" presName="spacer" presStyleCnt="0"/>
      <dgm:spPr/>
    </dgm:pt>
    <dgm:pt modelId="{22DCACD5-C4A9-4C64-9A38-D6F8C232455C}" type="pres">
      <dgm:prSet presAssocID="{33C7B938-8B6D-4215-AB68-3FAF0EC6212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7E315C36-6199-4FCB-874D-01D9C96D8B8A}" srcId="{57673EF3-942F-4B36-8862-4C9534264769}" destId="{4608C3BF-C34B-4629-8B7F-4A7E178E77AD}" srcOrd="2" destOrd="0" parTransId="{1AE28E0E-C81C-41D5-89AB-DB780B83C2F8}" sibTransId="{39D0A42B-9171-4428-BB58-AF5A4AF10120}"/>
    <dgm:cxn modelId="{CE3B534C-531D-4BC6-9116-FBFE6F4903CB}" type="presOf" srcId="{33C7B938-8B6D-4215-AB68-3FAF0EC62128}" destId="{22DCACD5-C4A9-4C64-9A38-D6F8C232455C}" srcOrd="0" destOrd="0" presId="urn:microsoft.com/office/officeart/2005/8/layout/vList2"/>
    <dgm:cxn modelId="{CA87D665-1FCA-42A4-8660-EA294036BB63}" srcId="{57673EF3-942F-4B36-8862-4C9534264769}" destId="{FDB70EF0-FF62-4295-8332-311A81E7CE50}" srcOrd="1" destOrd="0" parTransId="{8356E59F-CA28-4955-96B0-01BBB0E96D40}" sibTransId="{5C7440AD-DA92-4406-B0E1-25777B8A4F6F}"/>
    <dgm:cxn modelId="{1CA4559A-F4DE-4B6A-AE91-80D836D1860D}" type="presOf" srcId="{57673EF3-942F-4B36-8862-4C9534264769}" destId="{DAC614F3-01E9-4519-91D5-5EB131BD8864}" srcOrd="0" destOrd="0" presId="urn:microsoft.com/office/officeart/2005/8/layout/vList2"/>
    <dgm:cxn modelId="{4A3D5529-E0AB-4AF9-BE4B-7462E33ED53A}" srcId="{57673EF3-942F-4B36-8862-4C9534264769}" destId="{33C7B938-8B6D-4215-AB68-3FAF0EC62128}" srcOrd="4" destOrd="0" parTransId="{CA65E767-02C6-42FF-AE19-7083891856BC}" sibTransId="{604332A3-4147-496B-AF48-8C827ABD326E}"/>
    <dgm:cxn modelId="{615FA0EF-D438-477C-9338-4FB3D2C6405A}" srcId="{57673EF3-942F-4B36-8862-4C9534264769}" destId="{BDC315BA-2427-4509-A63F-45F301C8C055}" srcOrd="0" destOrd="0" parTransId="{852CDEBF-9371-4302-AB8F-2C1B11C785C0}" sibTransId="{7378AD29-AF8E-48C7-971F-EE52681351CA}"/>
    <dgm:cxn modelId="{4902CA5E-D678-416E-8F25-EEECD2663124}" type="presOf" srcId="{FDB70EF0-FF62-4295-8332-311A81E7CE50}" destId="{10920EB5-8138-4D3F-9465-EE7A21DC3CAB}" srcOrd="0" destOrd="0" presId="urn:microsoft.com/office/officeart/2005/8/layout/vList2"/>
    <dgm:cxn modelId="{905DBA7B-2623-42E6-9260-9AE653B25089}" type="presOf" srcId="{BDC315BA-2427-4509-A63F-45F301C8C055}" destId="{F6F6CDC0-18BD-4D58-917C-ABA0511ADC1C}" srcOrd="0" destOrd="0" presId="urn:microsoft.com/office/officeart/2005/8/layout/vList2"/>
    <dgm:cxn modelId="{D079B0D4-4867-42E2-8E2B-1301C149ED65}" type="presOf" srcId="{D84547A5-2E11-41C7-93AB-71773B87B3E7}" destId="{3EA5D17C-242C-4365-BC3C-A5E1CEA03E86}" srcOrd="0" destOrd="0" presId="urn:microsoft.com/office/officeart/2005/8/layout/vList2"/>
    <dgm:cxn modelId="{3AEAF2A7-9B01-4D14-9121-1726509CB9F2}" srcId="{57673EF3-942F-4B36-8862-4C9534264769}" destId="{D84547A5-2E11-41C7-93AB-71773B87B3E7}" srcOrd="3" destOrd="0" parTransId="{723863A8-7C14-4A94-8BE7-7FFA51A0D1D7}" sibTransId="{3D8E62AB-4FE5-49EE-AC6C-53CC8B945D79}"/>
    <dgm:cxn modelId="{E6AA9010-8F3B-4C38-A18D-230BC554AF64}" type="presOf" srcId="{4608C3BF-C34B-4629-8B7F-4A7E178E77AD}" destId="{C8E09100-2216-4B0A-BA69-9CB3B33352C5}" srcOrd="0" destOrd="0" presId="urn:microsoft.com/office/officeart/2005/8/layout/vList2"/>
    <dgm:cxn modelId="{C4A283A9-E32E-4956-93E6-756F78804E69}" type="presParOf" srcId="{DAC614F3-01E9-4519-91D5-5EB131BD8864}" destId="{F6F6CDC0-18BD-4D58-917C-ABA0511ADC1C}" srcOrd="0" destOrd="0" presId="urn:microsoft.com/office/officeart/2005/8/layout/vList2"/>
    <dgm:cxn modelId="{7AAB4DA7-6887-428C-80E0-D26C00EF61F2}" type="presParOf" srcId="{DAC614F3-01E9-4519-91D5-5EB131BD8864}" destId="{6AEB5002-D47D-467A-B25E-202147AC939A}" srcOrd="1" destOrd="0" presId="urn:microsoft.com/office/officeart/2005/8/layout/vList2"/>
    <dgm:cxn modelId="{7918B615-FF27-4457-9138-92C8BE6C12CE}" type="presParOf" srcId="{DAC614F3-01E9-4519-91D5-5EB131BD8864}" destId="{10920EB5-8138-4D3F-9465-EE7A21DC3CAB}" srcOrd="2" destOrd="0" presId="urn:microsoft.com/office/officeart/2005/8/layout/vList2"/>
    <dgm:cxn modelId="{1E73B1C1-296D-4C57-9B18-58B9119A0BEF}" type="presParOf" srcId="{DAC614F3-01E9-4519-91D5-5EB131BD8864}" destId="{1E5EFF58-F500-4B45-ACC6-2F407C7AF588}" srcOrd="3" destOrd="0" presId="urn:microsoft.com/office/officeart/2005/8/layout/vList2"/>
    <dgm:cxn modelId="{2C4A6AD2-C60D-4777-B36D-6956C37F5CBE}" type="presParOf" srcId="{DAC614F3-01E9-4519-91D5-5EB131BD8864}" destId="{C8E09100-2216-4B0A-BA69-9CB3B33352C5}" srcOrd="4" destOrd="0" presId="urn:microsoft.com/office/officeart/2005/8/layout/vList2"/>
    <dgm:cxn modelId="{144BCADC-6016-472A-9395-F2E47DAC55B2}" type="presParOf" srcId="{DAC614F3-01E9-4519-91D5-5EB131BD8864}" destId="{B8070E63-1008-4ADE-ABC3-A21A6042C5A6}" srcOrd="5" destOrd="0" presId="urn:microsoft.com/office/officeart/2005/8/layout/vList2"/>
    <dgm:cxn modelId="{13F0907F-94CE-4897-A85D-289D20A87BAE}" type="presParOf" srcId="{DAC614F3-01E9-4519-91D5-5EB131BD8864}" destId="{3EA5D17C-242C-4365-BC3C-A5E1CEA03E86}" srcOrd="6" destOrd="0" presId="urn:microsoft.com/office/officeart/2005/8/layout/vList2"/>
    <dgm:cxn modelId="{721CDBCF-21B1-4E96-BF3D-DDFD352F817E}" type="presParOf" srcId="{DAC614F3-01E9-4519-91D5-5EB131BD8864}" destId="{C05E9B89-D38F-4F9F-BF68-4A13E768E9A5}" srcOrd="7" destOrd="0" presId="urn:microsoft.com/office/officeart/2005/8/layout/vList2"/>
    <dgm:cxn modelId="{160427DE-12C1-4A2E-82A0-BA9BB177E585}" type="presParOf" srcId="{DAC614F3-01E9-4519-91D5-5EB131BD8864}" destId="{22DCACD5-C4A9-4C64-9A38-D6F8C232455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7673EF3-942F-4B36-8862-4C953426476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C315BA-2427-4509-A63F-45F301C8C055}">
      <dgm:prSet/>
      <dgm:spPr/>
      <dgm:t>
        <a:bodyPr/>
        <a:lstStyle/>
        <a:p>
          <a:r>
            <a:rPr lang="en-US" dirty="0"/>
            <a:t>Need to distribute over 11,000 nodes.</a:t>
          </a:r>
        </a:p>
      </dgm:t>
    </dgm:pt>
    <dgm:pt modelId="{852CDEBF-9371-4302-AB8F-2C1B11C785C0}" type="parTrans" cxnId="{615FA0EF-D438-477C-9338-4FB3D2C6405A}">
      <dgm:prSet/>
      <dgm:spPr/>
      <dgm:t>
        <a:bodyPr/>
        <a:lstStyle/>
        <a:p>
          <a:endParaRPr lang="en-US"/>
        </a:p>
      </dgm:t>
    </dgm:pt>
    <dgm:pt modelId="{7378AD29-AF8E-48C7-971F-EE52681351CA}" type="sibTrans" cxnId="{615FA0EF-D438-477C-9338-4FB3D2C6405A}">
      <dgm:prSet/>
      <dgm:spPr/>
      <dgm:t>
        <a:bodyPr/>
        <a:lstStyle/>
        <a:p>
          <a:endParaRPr lang="en-US"/>
        </a:p>
      </dgm:t>
    </dgm:pt>
    <dgm:pt modelId="{FDB70EF0-FF62-4295-8332-311A81E7CE50}">
      <dgm:prSet/>
      <dgm:spPr/>
      <dgm:t>
        <a:bodyPr/>
        <a:lstStyle/>
        <a:p>
          <a:r>
            <a:rPr lang="en-US" dirty="0"/>
            <a:t>A basic single threaded </a:t>
          </a:r>
          <a:r>
            <a:rPr lang="en-US" dirty="0" err="1"/>
            <a:t>gen_server</a:t>
          </a:r>
          <a:r>
            <a:rPr lang="en-US" dirty="0"/>
            <a:t> is implemented.</a:t>
          </a:r>
        </a:p>
      </dgm:t>
    </dgm:pt>
    <dgm:pt modelId="{8356E59F-CA28-4955-96B0-01BBB0E96D40}" type="parTrans" cxnId="{CA87D665-1FCA-42A4-8660-EA294036BB63}">
      <dgm:prSet/>
      <dgm:spPr/>
      <dgm:t>
        <a:bodyPr/>
        <a:lstStyle/>
        <a:p>
          <a:endParaRPr lang="en-US"/>
        </a:p>
      </dgm:t>
    </dgm:pt>
    <dgm:pt modelId="{5C7440AD-DA92-4406-B0E1-25777B8A4F6F}" type="sibTrans" cxnId="{CA87D665-1FCA-42A4-8660-EA294036BB63}">
      <dgm:prSet/>
      <dgm:spPr/>
      <dgm:t>
        <a:bodyPr/>
        <a:lstStyle/>
        <a:p>
          <a:endParaRPr lang="en-US"/>
        </a:p>
      </dgm:t>
    </dgm:pt>
    <dgm:pt modelId="{4608C3BF-C34B-4629-8B7F-4A7E178E77AD}">
      <dgm:prSet/>
      <dgm:spPr/>
      <dgm:t>
        <a:bodyPr/>
        <a:lstStyle/>
        <a:p>
          <a:r>
            <a:rPr lang="en-US" dirty="0"/>
            <a:t>&gt;85</a:t>
          </a:r>
          <a:r>
            <a:rPr lang="en-US" baseline="0" dirty="0"/>
            <a:t> % CPU utilization across logical CPUs. </a:t>
          </a:r>
          <a:endParaRPr lang="en-US" dirty="0"/>
        </a:p>
      </dgm:t>
    </dgm:pt>
    <dgm:pt modelId="{1AE28E0E-C81C-41D5-89AB-DB780B83C2F8}" type="parTrans" cxnId="{7E315C36-6199-4FCB-874D-01D9C96D8B8A}">
      <dgm:prSet/>
      <dgm:spPr/>
      <dgm:t>
        <a:bodyPr/>
        <a:lstStyle/>
        <a:p>
          <a:endParaRPr lang="en-US"/>
        </a:p>
      </dgm:t>
    </dgm:pt>
    <dgm:pt modelId="{39D0A42B-9171-4428-BB58-AF5A4AF10120}" type="sibTrans" cxnId="{7E315C36-6199-4FCB-874D-01D9C96D8B8A}">
      <dgm:prSet/>
      <dgm:spPr/>
      <dgm:t>
        <a:bodyPr/>
        <a:lstStyle/>
        <a:p>
          <a:endParaRPr lang="en-US"/>
        </a:p>
      </dgm:t>
    </dgm:pt>
    <dgm:pt modelId="{DAC614F3-01E9-4519-91D5-5EB131BD8864}" type="pres">
      <dgm:prSet presAssocID="{57673EF3-942F-4B36-8862-4C9534264769}" presName="linear" presStyleCnt="0">
        <dgm:presLayoutVars>
          <dgm:animLvl val="lvl"/>
          <dgm:resizeHandles val="exact"/>
        </dgm:presLayoutVars>
      </dgm:prSet>
      <dgm:spPr/>
    </dgm:pt>
    <dgm:pt modelId="{F6F6CDC0-18BD-4D58-917C-ABA0511ADC1C}" type="pres">
      <dgm:prSet presAssocID="{BDC315BA-2427-4509-A63F-45F301C8C05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AEB5002-D47D-467A-B25E-202147AC939A}" type="pres">
      <dgm:prSet presAssocID="{7378AD29-AF8E-48C7-971F-EE52681351CA}" presName="spacer" presStyleCnt="0"/>
      <dgm:spPr/>
    </dgm:pt>
    <dgm:pt modelId="{10920EB5-8138-4D3F-9465-EE7A21DC3CAB}" type="pres">
      <dgm:prSet presAssocID="{FDB70EF0-FF62-4295-8332-311A81E7CE5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E5EFF58-F500-4B45-ACC6-2F407C7AF588}" type="pres">
      <dgm:prSet presAssocID="{5C7440AD-DA92-4406-B0E1-25777B8A4F6F}" presName="spacer" presStyleCnt="0"/>
      <dgm:spPr/>
    </dgm:pt>
    <dgm:pt modelId="{C8E09100-2216-4B0A-BA69-9CB3B33352C5}" type="pres">
      <dgm:prSet presAssocID="{4608C3BF-C34B-4629-8B7F-4A7E178E77A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E315C36-6199-4FCB-874D-01D9C96D8B8A}" srcId="{57673EF3-942F-4B36-8862-4C9534264769}" destId="{4608C3BF-C34B-4629-8B7F-4A7E178E77AD}" srcOrd="2" destOrd="0" parTransId="{1AE28E0E-C81C-41D5-89AB-DB780B83C2F8}" sibTransId="{39D0A42B-9171-4428-BB58-AF5A4AF10120}"/>
    <dgm:cxn modelId="{CA87D665-1FCA-42A4-8660-EA294036BB63}" srcId="{57673EF3-942F-4B36-8862-4C9534264769}" destId="{FDB70EF0-FF62-4295-8332-311A81E7CE50}" srcOrd="1" destOrd="0" parTransId="{8356E59F-CA28-4955-96B0-01BBB0E96D40}" sibTransId="{5C7440AD-DA92-4406-B0E1-25777B8A4F6F}"/>
    <dgm:cxn modelId="{1CA4559A-F4DE-4B6A-AE91-80D836D1860D}" type="presOf" srcId="{57673EF3-942F-4B36-8862-4C9534264769}" destId="{DAC614F3-01E9-4519-91D5-5EB131BD8864}" srcOrd="0" destOrd="0" presId="urn:microsoft.com/office/officeart/2005/8/layout/vList2"/>
    <dgm:cxn modelId="{615FA0EF-D438-477C-9338-4FB3D2C6405A}" srcId="{57673EF3-942F-4B36-8862-4C9534264769}" destId="{BDC315BA-2427-4509-A63F-45F301C8C055}" srcOrd="0" destOrd="0" parTransId="{852CDEBF-9371-4302-AB8F-2C1B11C785C0}" sibTransId="{7378AD29-AF8E-48C7-971F-EE52681351CA}"/>
    <dgm:cxn modelId="{4902CA5E-D678-416E-8F25-EEECD2663124}" type="presOf" srcId="{FDB70EF0-FF62-4295-8332-311A81E7CE50}" destId="{10920EB5-8138-4D3F-9465-EE7A21DC3CAB}" srcOrd="0" destOrd="0" presId="urn:microsoft.com/office/officeart/2005/8/layout/vList2"/>
    <dgm:cxn modelId="{905DBA7B-2623-42E6-9260-9AE653B25089}" type="presOf" srcId="{BDC315BA-2427-4509-A63F-45F301C8C055}" destId="{F6F6CDC0-18BD-4D58-917C-ABA0511ADC1C}" srcOrd="0" destOrd="0" presId="urn:microsoft.com/office/officeart/2005/8/layout/vList2"/>
    <dgm:cxn modelId="{E6AA9010-8F3B-4C38-A18D-230BC554AF64}" type="presOf" srcId="{4608C3BF-C34B-4629-8B7F-4A7E178E77AD}" destId="{C8E09100-2216-4B0A-BA69-9CB3B33352C5}" srcOrd="0" destOrd="0" presId="urn:microsoft.com/office/officeart/2005/8/layout/vList2"/>
    <dgm:cxn modelId="{C4A283A9-E32E-4956-93E6-756F78804E69}" type="presParOf" srcId="{DAC614F3-01E9-4519-91D5-5EB131BD8864}" destId="{F6F6CDC0-18BD-4D58-917C-ABA0511ADC1C}" srcOrd="0" destOrd="0" presId="urn:microsoft.com/office/officeart/2005/8/layout/vList2"/>
    <dgm:cxn modelId="{7AAB4DA7-6887-428C-80E0-D26C00EF61F2}" type="presParOf" srcId="{DAC614F3-01E9-4519-91D5-5EB131BD8864}" destId="{6AEB5002-D47D-467A-B25E-202147AC939A}" srcOrd="1" destOrd="0" presId="urn:microsoft.com/office/officeart/2005/8/layout/vList2"/>
    <dgm:cxn modelId="{7918B615-FF27-4457-9138-92C8BE6C12CE}" type="presParOf" srcId="{DAC614F3-01E9-4519-91D5-5EB131BD8864}" destId="{10920EB5-8138-4D3F-9465-EE7A21DC3CAB}" srcOrd="2" destOrd="0" presId="urn:microsoft.com/office/officeart/2005/8/layout/vList2"/>
    <dgm:cxn modelId="{1E73B1C1-296D-4C57-9B18-58B9119A0BEF}" type="presParOf" srcId="{DAC614F3-01E9-4519-91D5-5EB131BD8864}" destId="{1E5EFF58-F500-4B45-ACC6-2F407C7AF588}" srcOrd="3" destOrd="0" presId="urn:microsoft.com/office/officeart/2005/8/layout/vList2"/>
    <dgm:cxn modelId="{2C4A6AD2-C60D-4777-B36D-6956C37F5CBE}" type="presParOf" srcId="{DAC614F3-01E9-4519-91D5-5EB131BD8864}" destId="{C8E09100-2216-4B0A-BA69-9CB3B33352C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E64F89B-1ED8-416C-8E9D-EB3C409C16B6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27CAB8-CF1C-47C3-B0CE-3562ECCAE21F}">
      <dgm:prSet/>
      <dgm:spPr/>
      <dgm:t>
        <a:bodyPr/>
        <a:lstStyle/>
        <a:p>
          <a:r>
            <a:rPr lang="en-US" dirty="0"/>
            <a:t>ERLANG IS BEST SUITED FOR BACKEND DEVELOPMENT OF MESSAGING PLATFORMS.</a:t>
          </a:r>
        </a:p>
      </dgm:t>
    </dgm:pt>
    <dgm:pt modelId="{24B2CB9D-FD58-4B2D-9907-16FE83CC413D}" type="parTrans" cxnId="{C3493342-E263-4129-B562-30DF4E29574A}">
      <dgm:prSet/>
      <dgm:spPr/>
      <dgm:t>
        <a:bodyPr/>
        <a:lstStyle/>
        <a:p>
          <a:endParaRPr lang="en-US"/>
        </a:p>
      </dgm:t>
    </dgm:pt>
    <dgm:pt modelId="{E95CB879-C5A6-485F-9D5A-89767453CCED}" type="sibTrans" cxnId="{C3493342-E263-4129-B562-30DF4E29574A}">
      <dgm:prSet/>
      <dgm:spPr/>
      <dgm:t>
        <a:bodyPr/>
        <a:lstStyle/>
        <a:p>
          <a:endParaRPr lang="en-US"/>
        </a:p>
      </dgm:t>
    </dgm:pt>
    <dgm:pt modelId="{34A2D53E-0C91-4340-AA27-626BE946708C}" type="pres">
      <dgm:prSet presAssocID="{0E64F89B-1ED8-416C-8E9D-EB3C409C16B6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F7522E54-D0FE-455C-B506-DA9931EA2BA4}" type="pres">
      <dgm:prSet presAssocID="{8827CAB8-CF1C-47C3-B0CE-3562ECCAE21F}" presName="horFlow" presStyleCnt="0"/>
      <dgm:spPr/>
    </dgm:pt>
    <dgm:pt modelId="{B346A90E-718B-40E2-B5DE-E87FE6470FDB}" type="pres">
      <dgm:prSet presAssocID="{8827CAB8-CF1C-47C3-B0CE-3562ECCAE21F}" presName="bigChev" presStyleLbl="node1" presStyleIdx="0" presStyleCnt="1" custScaleX="128714"/>
      <dgm:spPr/>
    </dgm:pt>
  </dgm:ptLst>
  <dgm:cxnLst>
    <dgm:cxn modelId="{C3493342-E263-4129-B562-30DF4E29574A}" srcId="{0E64F89B-1ED8-416C-8E9D-EB3C409C16B6}" destId="{8827CAB8-CF1C-47C3-B0CE-3562ECCAE21F}" srcOrd="0" destOrd="0" parTransId="{24B2CB9D-FD58-4B2D-9907-16FE83CC413D}" sibTransId="{E95CB879-C5A6-485F-9D5A-89767453CCED}"/>
    <dgm:cxn modelId="{A1F0258A-59B2-4ABD-B9FC-0E389D86D603}" type="presOf" srcId="{8827CAB8-CF1C-47C3-B0CE-3562ECCAE21F}" destId="{B346A90E-718B-40E2-B5DE-E87FE6470FDB}" srcOrd="0" destOrd="0" presId="urn:microsoft.com/office/officeart/2005/8/layout/lProcess3"/>
    <dgm:cxn modelId="{4FB5676E-A4AE-4051-B08F-4E7C48771E56}" type="presOf" srcId="{0E64F89B-1ED8-416C-8E9D-EB3C409C16B6}" destId="{34A2D53E-0C91-4340-AA27-626BE946708C}" srcOrd="0" destOrd="0" presId="urn:microsoft.com/office/officeart/2005/8/layout/lProcess3"/>
    <dgm:cxn modelId="{46372823-CFB3-4D6F-8F8F-EE9084D667F7}" type="presParOf" srcId="{34A2D53E-0C91-4340-AA27-626BE946708C}" destId="{F7522E54-D0FE-455C-B506-DA9931EA2BA4}" srcOrd="0" destOrd="0" presId="urn:microsoft.com/office/officeart/2005/8/layout/lProcess3"/>
    <dgm:cxn modelId="{3B69743E-B621-485D-88AA-48DECE2D2A8B}" type="presParOf" srcId="{F7522E54-D0FE-455C-B506-DA9931EA2BA4}" destId="{B346A90E-718B-40E2-B5DE-E87FE6470FDB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686557-2A5D-4000-8AAF-007B1C9701D7}">
      <dsp:nvSpPr>
        <dsp:cNvPr id="0" name=""/>
        <dsp:cNvSpPr/>
      </dsp:nvSpPr>
      <dsp:spPr>
        <a:xfrm>
          <a:off x="0" y="38484"/>
          <a:ext cx="10515600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Everything in Erlang is process.</a:t>
          </a:r>
        </a:p>
      </dsp:txBody>
      <dsp:txXfrm>
        <a:off x="31613" y="70097"/>
        <a:ext cx="10452374" cy="584369"/>
      </dsp:txXfrm>
    </dsp:sp>
    <dsp:sp modelId="{87EF57C2-2A20-400C-A0C3-398ACC6F52B0}">
      <dsp:nvSpPr>
        <dsp:cNvPr id="0" name=""/>
        <dsp:cNvSpPr/>
      </dsp:nvSpPr>
      <dsp:spPr>
        <a:xfrm>
          <a:off x="0" y="763839"/>
          <a:ext cx="10515600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Processes are strongly isolated.</a:t>
          </a:r>
        </a:p>
      </dsp:txBody>
      <dsp:txXfrm>
        <a:off x="31613" y="795452"/>
        <a:ext cx="10452374" cy="584369"/>
      </dsp:txXfrm>
    </dsp:sp>
    <dsp:sp modelId="{CF3DAF4C-69B5-43CC-8ECA-E2EED6057551}">
      <dsp:nvSpPr>
        <dsp:cNvPr id="0" name=""/>
        <dsp:cNvSpPr/>
      </dsp:nvSpPr>
      <dsp:spPr>
        <a:xfrm>
          <a:off x="0" y="1489194"/>
          <a:ext cx="10515600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Process creation and destruction is light weight process.</a:t>
          </a:r>
        </a:p>
      </dsp:txBody>
      <dsp:txXfrm>
        <a:off x="31613" y="1520807"/>
        <a:ext cx="10452374" cy="584369"/>
      </dsp:txXfrm>
    </dsp:sp>
    <dsp:sp modelId="{725613AC-5FEE-45F0-A631-D17E675B8476}">
      <dsp:nvSpPr>
        <dsp:cNvPr id="0" name=""/>
        <dsp:cNvSpPr/>
      </dsp:nvSpPr>
      <dsp:spPr>
        <a:xfrm>
          <a:off x="0" y="2214549"/>
          <a:ext cx="10515600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Message Passing is the only way processes can interact.</a:t>
          </a:r>
        </a:p>
      </dsp:txBody>
      <dsp:txXfrm>
        <a:off x="31613" y="2246162"/>
        <a:ext cx="10452374" cy="584369"/>
      </dsp:txXfrm>
    </dsp:sp>
    <dsp:sp modelId="{1FE8E37D-C6BF-4235-BF72-490B69FD1323}">
      <dsp:nvSpPr>
        <dsp:cNvPr id="0" name=""/>
        <dsp:cNvSpPr/>
      </dsp:nvSpPr>
      <dsp:spPr>
        <a:xfrm>
          <a:off x="0" y="2939904"/>
          <a:ext cx="10515600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Processes are identified by Pids.</a:t>
          </a:r>
        </a:p>
      </dsp:txBody>
      <dsp:txXfrm>
        <a:off x="31613" y="2971517"/>
        <a:ext cx="10452374" cy="584369"/>
      </dsp:txXfrm>
    </dsp:sp>
    <dsp:sp modelId="{C907E476-0C95-47A5-A3A5-03BC30B2C288}">
      <dsp:nvSpPr>
        <dsp:cNvPr id="0" name=""/>
        <dsp:cNvSpPr/>
      </dsp:nvSpPr>
      <dsp:spPr>
        <a:xfrm>
          <a:off x="0" y="3665259"/>
          <a:ext cx="10515600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Processes share no resources.</a:t>
          </a:r>
        </a:p>
      </dsp:txBody>
      <dsp:txXfrm>
        <a:off x="31613" y="3696872"/>
        <a:ext cx="10452374" cy="5843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2BA98-C9EE-4715-B5F8-746E51620245}">
      <dsp:nvSpPr>
        <dsp:cNvPr id="0" name=""/>
        <dsp:cNvSpPr/>
      </dsp:nvSpPr>
      <dsp:spPr>
        <a:xfrm>
          <a:off x="933598" y="1421"/>
          <a:ext cx="3314402" cy="132576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Implemented in Erlang VM.</a:t>
          </a:r>
        </a:p>
      </dsp:txBody>
      <dsp:txXfrm>
        <a:off x="1596478" y="1421"/>
        <a:ext cx="1988642" cy="1325760"/>
      </dsp:txXfrm>
    </dsp:sp>
    <dsp:sp modelId="{779748EE-9AEB-4CCB-91AB-9C7C3169E287}">
      <dsp:nvSpPr>
        <dsp:cNvPr id="0" name=""/>
        <dsp:cNvSpPr/>
      </dsp:nvSpPr>
      <dsp:spPr>
        <a:xfrm>
          <a:off x="933598" y="1512788"/>
          <a:ext cx="3314402" cy="132576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Dynamic allocation.</a:t>
          </a:r>
        </a:p>
      </dsp:txBody>
      <dsp:txXfrm>
        <a:off x="1596478" y="1512788"/>
        <a:ext cx="1988642" cy="1325760"/>
      </dsp:txXfrm>
    </dsp:sp>
    <dsp:sp modelId="{F3A60382-7985-409A-82DB-0944009648F8}">
      <dsp:nvSpPr>
        <dsp:cNvPr id="0" name=""/>
        <dsp:cNvSpPr/>
      </dsp:nvSpPr>
      <dsp:spPr>
        <a:xfrm>
          <a:off x="933598" y="3024156"/>
          <a:ext cx="3314402" cy="132576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Single threaded.</a:t>
          </a:r>
        </a:p>
      </dsp:txBody>
      <dsp:txXfrm>
        <a:off x="1596478" y="3024156"/>
        <a:ext cx="1988642" cy="13257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292890-2C55-4000-82B6-014E61462623}">
      <dsp:nvSpPr>
        <dsp:cNvPr id="0" name=""/>
        <dsp:cNvSpPr/>
      </dsp:nvSpPr>
      <dsp:spPr>
        <a:xfrm>
          <a:off x="933598" y="1421"/>
          <a:ext cx="3314402" cy="132576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Implemented at OS level.</a:t>
          </a:r>
        </a:p>
      </dsp:txBody>
      <dsp:txXfrm>
        <a:off x="1596478" y="1421"/>
        <a:ext cx="1988642" cy="1325760"/>
      </dsp:txXfrm>
    </dsp:sp>
    <dsp:sp modelId="{69F86A31-229B-413C-82B5-A25674FCD006}">
      <dsp:nvSpPr>
        <dsp:cNvPr id="0" name=""/>
        <dsp:cNvSpPr/>
      </dsp:nvSpPr>
      <dsp:spPr>
        <a:xfrm>
          <a:off x="933598" y="1512788"/>
          <a:ext cx="3314402" cy="132576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Static allocation</a:t>
          </a:r>
        </a:p>
      </dsp:txBody>
      <dsp:txXfrm>
        <a:off x="1596478" y="1512788"/>
        <a:ext cx="1988642" cy="1325760"/>
      </dsp:txXfrm>
    </dsp:sp>
    <dsp:sp modelId="{31C76664-FC82-4C89-87DF-01E26CCFFFDB}">
      <dsp:nvSpPr>
        <dsp:cNvPr id="0" name=""/>
        <dsp:cNvSpPr/>
      </dsp:nvSpPr>
      <dsp:spPr>
        <a:xfrm>
          <a:off x="933598" y="3024156"/>
          <a:ext cx="3314402" cy="132576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Multithreaded.</a:t>
          </a:r>
        </a:p>
      </dsp:txBody>
      <dsp:txXfrm>
        <a:off x="1596478" y="3024156"/>
        <a:ext cx="1988642" cy="13257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F6CDC0-18BD-4D58-917C-ABA0511ADC1C}">
      <dsp:nvSpPr>
        <dsp:cNvPr id="0" name=""/>
        <dsp:cNvSpPr/>
      </dsp:nvSpPr>
      <dsp:spPr>
        <a:xfrm>
          <a:off x="0" y="729773"/>
          <a:ext cx="10515600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Ejabberd is open source Jabber server written in Erlang.</a:t>
          </a:r>
        </a:p>
      </dsp:txBody>
      <dsp:txXfrm>
        <a:off x="25759" y="755532"/>
        <a:ext cx="10464082" cy="476152"/>
      </dsp:txXfrm>
    </dsp:sp>
    <dsp:sp modelId="{10920EB5-8138-4D3F-9465-EE7A21DC3CAB}">
      <dsp:nvSpPr>
        <dsp:cNvPr id="0" name=""/>
        <dsp:cNvSpPr/>
      </dsp:nvSpPr>
      <dsp:spPr>
        <a:xfrm>
          <a:off x="0" y="1320804"/>
          <a:ext cx="10515600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To handle huge amount of messages, focus is reliable system.</a:t>
          </a:r>
        </a:p>
      </dsp:txBody>
      <dsp:txXfrm>
        <a:off x="25759" y="1346563"/>
        <a:ext cx="10464082" cy="476152"/>
      </dsp:txXfrm>
    </dsp:sp>
    <dsp:sp modelId="{C8E09100-2216-4B0A-BA69-9CB3B33352C5}">
      <dsp:nvSpPr>
        <dsp:cNvPr id="0" name=""/>
        <dsp:cNvSpPr/>
      </dsp:nvSpPr>
      <dsp:spPr>
        <a:xfrm>
          <a:off x="0" y="1911834"/>
          <a:ext cx="10515600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Almost every day, some new code is pushed, Erlang hot loading of code helps a lot in this.</a:t>
          </a:r>
        </a:p>
      </dsp:txBody>
      <dsp:txXfrm>
        <a:off x="25759" y="1937593"/>
        <a:ext cx="10464082" cy="476152"/>
      </dsp:txXfrm>
    </dsp:sp>
    <dsp:sp modelId="{3EA5D17C-242C-4365-BC3C-A5E1CEA03E86}">
      <dsp:nvSpPr>
        <dsp:cNvPr id="0" name=""/>
        <dsp:cNvSpPr/>
      </dsp:nvSpPr>
      <dsp:spPr>
        <a:xfrm>
          <a:off x="0" y="2502864"/>
          <a:ext cx="10515600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All messages are queued on server until client reconnect and retrieve the messages.</a:t>
          </a:r>
        </a:p>
      </dsp:txBody>
      <dsp:txXfrm>
        <a:off x="25759" y="2528623"/>
        <a:ext cx="10464082" cy="476152"/>
      </dsp:txXfrm>
    </dsp:sp>
    <dsp:sp modelId="{22DCACD5-C4A9-4C64-9A38-D6F8C232455C}">
      <dsp:nvSpPr>
        <dsp:cNvPr id="0" name=""/>
        <dsp:cNvSpPr/>
      </dsp:nvSpPr>
      <dsp:spPr>
        <a:xfrm>
          <a:off x="0" y="3093894"/>
          <a:ext cx="10515600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&gt;11,000 cores run on Erlang system.</a:t>
          </a:r>
        </a:p>
      </dsp:txBody>
      <dsp:txXfrm>
        <a:off x="25759" y="3119653"/>
        <a:ext cx="10464082" cy="47615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F6CDC0-18BD-4D58-917C-ABA0511ADC1C}">
      <dsp:nvSpPr>
        <dsp:cNvPr id="0" name=""/>
        <dsp:cNvSpPr/>
      </dsp:nvSpPr>
      <dsp:spPr>
        <a:xfrm>
          <a:off x="0" y="505340"/>
          <a:ext cx="10515600" cy="9114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Need to distribute over 11,000 nodes.</a:t>
          </a:r>
        </a:p>
      </dsp:txBody>
      <dsp:txXfrm>
        <a:off x="44492" y="549832"/>
        <a:ext cx="10426616" cy="822446"/>
      </dsp:txXfrm>
    </dsp:sp>
    <dsp:sp modelId="{10920EB5-8138-4D3F-9465-EE7A21DC3CAB}">
      <dsp:nvSpPr>
        <dsp:cNvPr id="0" name=""/>
        <dsp:cNvSpPr/>
      </dsp:nvSpPr>
      <dsp:spPr>
        <a:xfrm>
          <a:off x="0" y="1526210"/>
          <a:ext cx="10515600" cy="9114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A basic single threaded </a:t>
          </a:r>
          <a:r>
            <a:rPr lang="en-US" sz="3800" kern="1200" dirty="0" err="1"/>
            <a:t>gen_server</a:t>
          </a:r>
          <a:r>
            <a:rPr lang="en-US" sz="3800" kern="1200" dirty="0"/>
            <a:t> is implemented.</a:t>
          </a:r>
        </a:p>
      </dsp:txBody>
      <dsp:txXfrm>
        <a:off x="44492" y="1570702"/>
        <a:ext cx="10426616" cy="822446"/>
      </dsp:txXfrm>
    </dsp:sp>
    <dsp:sp modelId="{C8E09100-2216-4B0A-BA69-9CB3B33352C5}">
      <dsp:nvSpPr>
        <dsp:cNvPr id="0" name=""/>
        <dsp:cNvSpPr/>
      </dsp:nvSpPr>
      <dsp:spPr>
        <a:xfrm>
          <a:off x="0" y="2547080"/>
          <a:ext cx="10515600" cy="9114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&gt;85</a:t>
          </a:r>
          <a:r>
            <a:rPr lang="en-US" sz="3800" kern="1200" baseline="0" dirty="0"/>
            <a:t> % CPU utilization across logical CPUs. </a:t>
          </a:r>
          <a:endParaRPr lang="en-US" sz="3800" kern="1200" dirty="0"/>
        </a:p>
      </dsp:txBody>
      <dsp:txXfrm>
        <a:off x="44492" y="2591572"/>
        <a:ext cx="10426616" cy="82244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46A90E-718B-40E2-B5DE-E87FE6470FDB}">
      <dsp:nvSpPr>
        <dsp:cNvPr id="0" name=""/>
        <dsp:cNvSpPr/>
      </dsp:nvSpPr>
      <dsp:spPr>
        <a:xfrm>
          <a:off x="1908321" y="98"/>
          <a:ext cx="5327356" cy="16555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17145" rIns="0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ERLANG IS BEST SUITED FOR BACKEND DEVELOPMENT OF MESSAGING PLATFORMS.</a:t>
          </a:r>
        </a:p>
      </dsp:txBody>
      <dsp:txXfrm>
        <a:off x="2736103" y="98"/>
        <a:ext cx="3671792" cy="16555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B242-2F8A-4B2C-83E9-E12BCCCA62F0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E57D-3E45-4ECE-B2D4-698A375E9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2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B242-2F8A-4B2C-83E9-E12BCCCA62F0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E57D-3E45-4ECE-B2D4-698A375E9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65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B242-2F8A-4B2C-83E9-E12BCCCA62F0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E57D-3E45-4ECE-B2D4-698A375E9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90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B242-2F8A-4B2C-83E9-E12BCCCA62F0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E57D-3E45-4ECE-B2D4-698A375E9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16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B242-2F8A-4B2C-83E9-E12BCCCA62F0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E57D-3E45-4ECE-B2D4-698A375E9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958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B242-2F8A-4B2C-83E9-E12BCCCA62F0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E57D-3E45-4ECE-B2D4-698A375E9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013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B242-2F8A-4B2C-83E9-E12BCCCA62F0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E57D-3E45-4ECE-B2D4-698A375E9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46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B242-2F8A-4B2C-83E9-E12BCCCA62F0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E57D-3E45-4ECE-B2D4-698A375E9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576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B242-2F8A-4B2C-83E9-E12BCCCA62F0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E57D-3E45-4ECE-B2D4-698A375E9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64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B242-2F8A-4B2C-83E9-E12BCCCA62F0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E57D-3E45-4ECE-B2D4-698A375E9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579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1B242-2F8A-4B2C-83E9-E12BCCCA62F0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FE57D-3E45-4ECE-B2D4-698A375E9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42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21B242-2F8A-4B2C-83E9-E12BCCCA62F0}" type="datetimeFigureOut">
              <a:rPr lang="en-US" smtClean="0"/>
              <a:t>3/16/2017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FE57D-3E45-4ECE-B2D4-698A375E9E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188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3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4" name="Oval 3"/>
          <p:cNvSpPr/>
          <p:nvPr/>
        </p:nvSpPr>
        <p:spPr>
          <a:xfrm>
            <a:off x="3169920" y="502920"/>
            <a:ext cx="5852160" cy="5852160"/>
          </a:xfrm>
          <a:prstGeom prst="ellipse">
            <a:avLst/>
          </a:prstGeom>
          <a:noFill/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3169920" y="2188497"/>
            <a:ext cx="5852160" cy="328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4800" dirty="0">
                <a:solidFill>
                  <a:schemeClr val="bg1"/>
                </a:solidFill>
                <a:latin typeface="Raleway" panose="020B0503030101060003" pitchFamily="34" charset="0"/>
              </a:rPr>
              <a:t>How Smartly Erlang Uses Distributed Computing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428382" y="5685178"/>
            <a:ext cx="47177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Raleway" panose="020B0503030101060003"/>
              </a:rPr>
              <a:t>MANDEEP SINGH</a:t>
            </a:r>
          </a:p>
          <a:p>
            <a:r>
              <a:rPr lang="en-US" sz="3200" dirty="0">
                <a:solidFill>
                  <a:srgbClr val="FF0000"/>
                </a:solidFill>
                <a:latin typeface="Raleway" panose="020B0503030101060003"/>
              </a:rPr>
              <a:t>T120224226 &amp; 3323</a:t>
            </a:r>
          </a:p>
        </p:txBody>
      </p:sp>
    </p:spTree>
    <p:extLst>
      <p:ext uri="{BB962C8B-B14F-4D97-AF65-F5344CB8AC3E}">
        <p14:creationId xmlns:p14="http://schemas.microsoft.com/office/powerpoint/2010/main" val="25142632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Raleway"/>
              </a:rPr>
              <a:t>ERLANG PROCESSES vs OS THREADS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46603210"/>
              </p:ext>
            </p:extLst>
          </p:nvPr>
        </p:nvGraphicFramePr>
        <p:xfrm>
          <a:off x="838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58417760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65213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aleway"/>
              </a:rPr>
              <a:t>COMPARISON OF ERLANG PROCESSES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74" y="1404730"/>
            <a:ext cx="10614991" cy="545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303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aleway" panose="020B0503030101060003"/>
              </a:rPr>
              <a:t>COMPARISON OF MESSAGE PASSING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35" y="1364974"/>
            <a:ext cx="9806609" cy="549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768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44904" y="1127576"/>
            <a:ext cx="10870820" cy="4814481"/>
            <a:chOff x="-2163290" y="1159017"/>
            <a:chExt cx="10870820" cy="4814481"/>
          </a:xfrm>
        </p:grpSpPr>
        <p:grpSp>
          <p:nvGrpSpPr>
            <p:cNvPr id="19" name="Group 18"/>
            <p:cNvGrpSpPr/>
            <p:nvPr/>
          </p:nvGrpSpPr>
          <p:grpSpPr>
            <a:xfrm rot="18962955">
              <a:off x="1720456" y="1524651"/>
              <a:ext cx="3369439" cy="4448847"/>
              <a:chOff x="2416833" y="1808906"/>
              <a:chExt cx="3369439" cy="4448847"/>
            </a:xfrm>
          </p:grpSpPr>
          <p:grpSp>
            <p:nvGrpSpPr>
              <p:cNvPr id="52" name="Group 51"/>
              <p:cNvGrpSpPr/>
              <p:nvPr/>
            </p:nvGrpSpPr>
            <p:grpSpPr>
              <a:xfrm rot="18810804">
                <a:off x="3275354" y="3770700"/>
                <a:ext cx="1122786" cy="720924"/>
                <a:chOff x="4481513" y="3678059"/>
                <a:chExt cx="1614487" cy="1036638"/>
              </a:xfrm>
            </p:grpSpPr>
            <p:sp>
              <p:nvSpPr>
                <p:cNvPr id="69" name="Rectangle 12"/>
                <p:cNvSpPr>
                  <a:spLocks noChangeArrowheads="1"/>
                </p:cNvSpPr>
                <p:nvPr/>
              </p:nvSpPr>
              <p:spPr bwMode="auto">
                <a:xfrm>
                  <a:off x="4481513" y="3678059"/>
                  <a:ext cx="1614487" cy="344488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70" name="Rectangle 13"/>
                <p:cNvSpPr>
                  <a:spLocks noChangeArrowheads="1"/>
                </p:cNvSpPr>
                <p:nvPr/>
              </p:nvSpPr>
              <p:spPr bwMode="auto">
                <a:xfrm>
                  <a:off x="4481513" y="4022546"/>
                  <a:ext cx="1614487" cy="344488"/>
                </a:xfrm>
                <a:prstGeom prst="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71" name="Rectangle 14"/>
                <p:cNvSpPr>
                  <a:spLocks noChangeArrowheads="1"/>
                </p:cNvSpPr>
                <p:nvPr/>
              </p:nvSpPr>
              <p:spPr bwMode="auto">
                <a:xfrm>
                  <a:off x="4481513" y="4367034"/>
                  <a:ext cx="1614487" cy="347663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grpSp>
            <p:nvGrpSpPr>
              <p:cNvPr id="53" name="Group 52"/>
              <p:cNvGrpSpPr/>
              <p:nvPr/>
            </p:nvGrpSpPr>
            <p:grpSpPr>
              <a:xfrm rot="18810804">
                <a:off x="4045975" y="2960080"/>
                <a:ext cx="1122786" cy="717613"/>
                <a:chOff x="6096000" y="3187521"/>
                <a:chExt cx="1614487" cy="1031876"/>
              </a:xfrm>
            </p:grpSpPr>
            <p:sp>
              <p:nvSpPr>
                <p:cNvPr id="66" name="Rectangle 15"/>
                <p:cNvSpPr>
                  <a:spLocks noChangeArrowheads="1"/>
                </p:cNvSpPr>
                <p:nvPr/>
              </p:nvSpPr>
              <p:spPr bwMode="auto">
                <a:xfrm>
                  <a:off x="6096000" y="3187521"/>
                  <a:ext cx="1614487" cy="34448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67" name="Rectangle 16"/>
                <p:cNvSpPr>
                  <a:spLocks noChangeArrowheads="1"/>
                </p:cNvSpPr>
                <p:nvPr/>
              </p:nvSpPr>
              <p:spPr bwMode="auto">
                <a:xfrm>
                  <a:off x="6096000" y="3532009"/>
                  <a:ext cx="1614487" cy="342900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68" name="Rectangle 17"/>
                <p:cNvSpPr>
                  <a:spLocks noChangeArrowheads="1"/>
                </p:cNvSpPr>
                <p:nvPr/>
              </p:nvSpPr>
              <p:spPr bwMode="auto">
                <a:xfrm>
                  <a:off x="6096000" y="3874909"/>
                  <a:ext cx="1614487" cy="344488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 rot="18810804">
                <a:off x="4780511" y="2093743"/>
                <a:ext cx="1290597" cy="720924"/>
                <a:chOff x="7700963" y="3678059"/>
                <a:chExt cx="1855787" cy="1036638"/>
              </a:xfrm>
            </p:grpSpPr>
            <p:sp>
              <p:nvSpPr>
                <p:cNvPr id="61" name="Freeform 7"/>
                <p:cNvSpPr>
                  <a:spLocks/>
                </p:cNvSpPr>
                <p:nvPr/>
              </p:nvSpPr>
              <p:spPr bwMode="auto">
                <a:xfrm>
                  <a:off x="9224963" y="3678059"/>
                  <a:ext cx="331787" cy="1036638"/>
                </a:xfrm>
                <a:custGeom>
                  <a:avLst/>
                  <a:gdLst>
                    <a:gd name="T0" fmla="*/ 0 w 209"/>
                    <a:gd name="T1" fmla="*/ 162 h 653"/>
                    <a:gd name="T2" fmla="*/ 135 w 209"/>
                    <a:gd name="T3" fmla="*/ 0 h 653"/>
                    <a:gd name="T4" fmla="*/ 209 w 209"/>
                    <a:gd name="T5" fmla="*/ 210 h 653"/>
                    <a:gd name="T6" fmla="*/ 209 w 209"/>
                    <a:gd name="T7" fmla="*/ 443 h 653"/>
                    <a:gd name="T8" fmla="*/ 135 w 209"/>
                    <a:gd name="T9" fmla="*/ 653 h 653"/>
                    <a:gd name="T10" fmla="*/ 0 w 209"/>
                    <a:gd name="T11" fmla="*/ 488 h 653"/>
                    <a:gd name="T12" fmla="*/ 0 w 209"/>
                    <a:gd name="T13" fmla="*/ 162 h 6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9" h="653">
                      <a:moveTo>
                        <a:pt x="0" y="162"/>
                      </a:moveTo>
                      <a:lnTo>
                        <a:pt x="135" y="0"/>
                      </a:lnTo>
                      <a:lnTo>
                        <a:pt x="209" y="210"/>
                      </a:lnTo>
                      <a:lnTo>
                        <a:pt x="209" y="443"/>
                      </a:lnTo>
                      <a:lnTo>
                        <a:pt x="135" y="653"/>
                      </a:lnTo>
                      <a:lnTo>
                        <a:pt x="0" y="488"/>
                      </a:lnTo>
                      <a:lnTo>
                        <a:pt x="0" y="162"/>
                      </a:lnTo>
                      <a:close/>
                    </a:path>
                  </a:pathLst>
                </a:custGeom>
                <a:solidFill>
                  <a:srgbClr val="BBA17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62" name="Freeform 18"/>
                <p:cNvSpPr>
                  <a:spLocks/>
                </p:cNvSpPr>
                <p:nvPr/>
              </p:nvSpPr>
              <p:spPr bwMode="auto">
                <a:xfrm>
                  <a:off x="7700963" y="3678059"/>
                  <a:ext cx="1738312" cy="344488"/>
                </a:xfrm>
                <a:custGeom>
                  <a:avLst/>
                  <a:gdLst>
                    <a:gd name="T0" fmla="*/ 1020 w 1095"/>
                    <a:gd name="T1" fmla="*/ 217 h 217"/>
                    <a:gd name="T2" fmla="*/ 1095 w 1095"/>
                    <a:gd name="T3" fmla="*/ 0 h 217"/>
                    <a:gd name="T4" fmla="*/ 0 w 1095"/>
                    <a:gd name="T5" fmla="*/ 0 h 217"/>
                    <a:gd name="T6" fmla="*/ 0 w 1095"/>
                    <a:gd name="T7" fmla="*/ 217 h 217"/>
                    <a:gd name="T8" fmla="*/ 1020 w 1095"/>
                    <a:gd name="T9" fmla="*/ 217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95" h="217">
                      <a:moveTo>
                        <a:pt x="1020" y="217"/>
                      </a:moveTo>
                      <a:lnTo>
                        <a:pt x="1095" y="0"/>
                      </a:lnTo>
                      <a:lnTo>
                        <a:pt x="0" y="0"/>
                      </a:lnTo>
                      <a:lnTo>
                        <a:pt x="0" y="217"/>
                      </a:lnTo>
                      <a:lnTo>
                        <a:pt x="1020" y="21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63" name="Rectangle 19"/>
                <p:cNvSpPr>
                  <a:spLocks noChangeArrowheads="1"/>
                </p:cNvSpPr>
                <p:nvPr/>
              </p:nvSpPr>
              <p:spPr bwMode="auto">
                <a:xfrm>
                  <a:off x="7700963" y="4022546"/>
                  <a:ext cx="1619250" cy="344488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64" name="Freeform 20"/>
                <p:cNvSpPr>
                  <a:spLocks/>
                </p:cNvSpPr>
                <p:nvPr/>
              </p:nvSpPr>
              <p:spPr bwMode="auto">
                <a:xfrm>
                  <a:off x="7700963" y="4367034"/>
                  <a:ext cx="1738312" cy="347663"/>
                </a:xfrm>
                <a:custGeom>
                  <a:avLst/>
                  <a:gdLst>
                    <a:gd name="T0" fmla="*/ 1095 w 1095"/>
                    <a:gd name="T1" fmla="*/ 219 h 219"/>
                    <a:gd name="T2" fmla="*/ 1020 w 1095"/>
                    <a:gd name="T3" fmla="*/ 0 h 219"/>
                    <a:gd name="T4" fmla="*/ 0 w 1095"/>
                    <a:gd name="T5" fmla="*/ 0 h 219"/>
                    <a:gd name="T6" fmla="*/ 0 w 1095"/>
                    <a:gd name="T7" fmla="*/ 219 h 219"/>
                    <a:gd name="T8" fmla="*/ 1095 w 1095"/>
                    <a:gd name="T9" fmla="*/ 219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95" h="219">
                      <a:moveTo>
                        <a:pt x="1095" y="219"/>
                      </a:moveTo>
                      <a:lnTo>
                        <a:pt x="1020" y="0"/>
                      </a:lnTo>
                      <a:lnTo>
                        <a:pt x="0" y="0"/>
                      </a:lnTo>
                      <a:lnTo>
                        <a:pt x="0" y="219"/>
                      </a:lnTo>
                      <a:lnTo>
                        <a:pt x="1095" y="219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65" name="Oval 21"/>
                <p:cNvSpPr>
                  <a:spLocks noChangeArrowheads="1"/>
                </p:cNvSpPr>
                <p:nvPr/>
              </p:nvSpPr>
              <p:spPr bwMode="auto">
                <a:xfrm>
                  <a:off x="9398000" y="4049534"/>
                  <a:ext cx="82550" cy="293688"/>
                </a:xfrm>
                <a:prstGeom prst="ellips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  <p:grpSp>
            <p:nvGrpSpPr>
              <p:cNvPr id="55" name="Group 54"/>
              <p:cNvGrpSpPr/>
              <p:nvPr/>
            </p:nvGrpSpPr>
            <p:grpSpPr>
              <a:xfrm rot="18810804">
                <a:off x="1776503" y="4899810"/>
                <a:ext cx="1998273" cy="717613"/>
                <a:chOff x="1608138" y="3187521"/>
                <a:chExt cx="2873375" cy="1031876"/>
              </a:xfrm>
            </p:grpSpPr>
            <p:sp>
              <p:nvSpPr>
                <p:cNvPr id="56" name="Freeform 8"/>
                <p:cNvSpPr>
                  <a:spLocks/>
                </p:cNvSpPr>
                <p:nvPr/>
              </p:nvSpPr>
              <p:spPr bwMode="auto">
                <a:xfrm>
                  <a:off x="1608138" y="3187521"/>
                  <a:ext cx="1490662" cy="1031875"/>
                </a:xfrm>
                <a:custGeom>
                  <a:avLst/>
                  <a:gdLst>
                    <a:gd name="T0" fmla="*/ 793 w 939"/>
                    <a:gd name="T1" fmla="*/ 650 h 650"/>
                    <a:gd name="T2" fmla="*/ 0 w 939"/>
                    <a:gd name="T3" fmla="*/ 326 h 650"/>
                    <a:gd name="T4" fmla="*/ 793 w 939"/>
                    <a:gd name="T5" fmla="*/ 0 h 650"/>
                    <a:gd name="T6" fmla="*/ 939 w 939"/>
                    <a:gd name="T7" fmla="*/ 0 h 650"/>
                    <a:gd name="T8" fmla="*/ 939 w 939"/>
                    <a:gd name="T9" fmla="*/ 650 h 650"/>
                    <a:gd name="T10" fmla="*/ 793 w 939"/>
                    <a:gd name="T11" fmla="*/ 650 h 6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39" h="650">
                      <a:moveTo>
                        <a:pt x="793" y="650"/>
                      </a:moveTo>
                      <a:lnTo>
                        <a:pt x="0" y="326"/>
                      </a:lnTo>
                      <a:lnTo>
                        <a:pt x="793" y="0"/>
                      </a:lnTo>
                      <a:lnTo>
                        <a:pt x="939" y="0"/>
                      </a:lnTo>
                      <a:lnTo>
                        <a:pt x="939" y="650"/>
                      </a:lnTo>
                      <a:lnTo>
                        <a:pt x="793" y="650"/>
                      </a:lnTo>
                      <a:close/>
                    </a:path>
                  </a:pathLst>
                </a:custGeom>
                <a:solidFill>
                  <a:srgbClr val="D4AC8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57" name="Freeform 9"/>
                <p:cNvSpPr>
                  <a:spLocks/>
                </p:cNvSpPr>
                <p:nvPr/>
              </p:nvSpPr>
              <p:spPr bwMode="auto">
                <a:xfrm>
                  <a:off x="2738438" y="3187521"/>
                  <a:ext cx="1743075" cy="344488"/>
                </a:xfrm>
                <a:custGeom>
                  <a:avLst/>
                  <a:gdLst>
                    <a:gd name="T0" fmla="*/ 464 w 464"/>
                    <a:gd name="T1" fmla="*/ 0 h 91"/>
                    <a:gd name="T2" fmla="*/ 41 w 464"/>
                    <a:gd name="T3" fmla="*/ 0 h 91"/>
                    <a:gd name="T4" fmla="*/ 16 w 464"/>
                    <a:gd name="T5" fmla="*/ 14 h 91"/>
                    <a:gd name="T6" fmla="*/ 5 w 464"/>
                    <a:gd name="T7" fmla="*/ 31 h 91"/>
                    <a:gd name="T8" fmla="*/ 5 w 464"/>
                    <a:gd name="T9" fmla="*/ 59 h 91"/>
                    <a:gd name="T10" fmla="*/ 16 w 464"/>
                    <a:gd name="T11" fmla="*/ 77 h 91"/>
                    <a:gd name="T12" fmla="*/ 41 w 464"/>
                    <a:gd name="T13" fmla="*/ 91 h 91"/>
                    <a:gd name="T14" fmla="*/ 464 w 464"/>
                    <a:gd name="T15" fmla="*/ 91 h 91"/>
                    <a:gd name="T16" fmla="*/ 464 w 464"/>
                    <a:gd name="T17" fmla="*/ 0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4" h="91">
                      <a:moveTo>
                        <a:pt x="464" y="0"/>
                      </a:move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32" y="0"/>
                        <a:pt x="21" y="6"/>
                        <a:pt x="16" y="14"/>
                      </a:cubicBezTo>
                      <a:cubicBezTo>
                        <a:pt x="5" y="31"/>
                        <a:pt x="5" y="31"/>
                        <a:pt x="5" y="31"/>
                      </a:cubicBezTo>
                      <a:cubicBezTo>
                        <a:pt x="0" y="39"/>
                        <a:pt x="0" y="52"/>
                        <a:pt x="5" y="59"/>
                      </a:cubicBezTo>
                      <a:cubicBezTo>
                        <a:pt x="16" y="77"/>
                        <a:pt x="16" y="77"/>
                        <a:pt x="16" y="77"/>
                      </a:cubicBezTo>
                      <a:cubicBezTo>
                        <a:pt x="21" y="85"/>
                        <a:pt x="32" y="91"/>
                        <a:pt x="41" y="91"/>
                      </a:cubicBezTo>
                      <a:cubicBezTo>
                        <a:pt x="464" y="91"/>
                        <a:pt x="464" y="91"/>
                        <a:pt x="464" y="91"/>
                      </a:cubicBezTo>
                      <a:lnTo>
                        <a:pt x="464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58" name="Freeform 10"/>
                <p:cNvSpPr>
                  <a:spLocks/>
                </p:cNvSpPr>
                <p:nvPr/>
              </p:nvSpPr>
              <p:spPr bwMode="auto">
                <a:xfrm>
                  <a:off x="2738438" y="3532009"/>
                  <a:ext cx="1743075" cy="342900"/>
                </a:xfrm>
                <a:custGeom>
                  <a:avLst/>
                  <a:gdLst>
                    <a:gd name="T0" fmla="*/ 464 w 464"/>
                    <a:gd name="T1" fmla="*/ 0 h 91"/>
                    <a:gd name="T2" fmla="*/ 41 w 464"/>
                    <a:gd name="T3" fmla="*/ 0 h 91"/>
                    <a:gd name="T4" fmla="*/ 16 w 464"/>
                    <a:gd name="T5" fmla="*/ 14 h 91"/>
                    <a:gd name="T6" fmla="*/ 5 w 464"/>
                    <a:gd name="T7" fmla="*/ 32 h 91"/>
                    <a:gd name="T8" fmla="*/ 5 w 464"/>
                    <a:gd name="T9" fmla="*/ 60 h 91"/>
                    <a:gd name="T10" fmla="*/ 16 w 464"/>
                    <a:gd name="T11" fmla="*/ 77 h 91"/>
                    <a:gd name="T12" fmla="*/ 41 w 464"/>
                    <a:gd name="T13" fmla="*/ 91 h 91"/>
                    <a:gd name="T14" fmla="*/ 464 w 464"/>
                    <a:gd name="T15" fmla="*/ 91 h 91"/>
                    <a:gd name="T16" fmla="*/ 464 w 464"/>
                    <a:gd name="T17" fmla="*/ 0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4" h="91">
                      <a:moveTo>
                        <a:pt x="464" y="0"/>
                      </a:move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32" y="0"/>
                        <a:pt x="21" y="6"/>
                        <a:pt x="16" y="14"/>
                      </a:cubicBezTo>
                      <a:cubicBezTo>
                        <a:pt x="5" y="32"/>
                        <a:pt x="5" y="32"/>
                        <a:pt x="5" y="32"/>
                      </a:cubicBezTo>
                      <a:cubicBezTo>
                        <a:pt x="0" y="39"/>
                        <a:pt x="0" y="52"/>
                        <a:pt x="5" y="60"/>
                      </a:cubicBezTo>
                      <a:cubicBezTo>
                        <a:pt x="16" y="77"/>
                        <a:pt x="16" y="77"/>
                        <a:pt x="16" y="77"/>
                      </a:cubicBezTo>
                      <a:cubicBezTo>
                        <a:pt x="21" y="85"/>
                        <a:pt x="32" y="91"/>
                        <a:pt x="41" y="91"/>
                      </a:cubicBezTo>
                      <a:cubicBezTo>
                        <a:pt x="464" y="91"/>
                        <a:pt x="464" y="91"/>
                        <a:pt x="464" y="91"/>
                      </a:cubicBezTo>
                      <a:lnTo>
                        <a:pt x="464" y="0"/>
                      </a:lnTo>
                      <a:close/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59" name="Freeform 11"/>
                <p:cNvSpPr>
                  <a:spLocks/>
                </p:cNvSpPr>
                <p:nvPr/>
              </p:nvSpPr>
              <p:spPr bwMode="auto">
                <a:xfrm>
                  <a:off x="2738438" y="3874909"/>
                  <a:ext cx="1743075" cy="344488"/>
                </a:xfrm>
                <a:custGeom>
                  <a:avLst/>
                  <a:gdLst>
                    <a:gd name="T0" fmla="*/ 464 w 464"/>
                    <a:gd name="T1" fmla="*/ 0 h 91"/>
                    <a:gd name="T2" fmla="*/ 41 w 464"/>
                    <a:gd name="T3" fmla="*/ 0 h 91"/>
                    <a:gd name="T4" fmla="*/ 16 w 464"/>
                    <a:gd name="T5" fmla="*/ 14 h 91"/>
                    <a:gd name="T6" fmla="*/ 5 w 464"/>
                    <a:gd name="T7" fmla="*/ 32 h 91"/>
                    <a:gd name="T8" fmla="*/ 5 w 464"/>
                    <a:gd name="T9" fmla="*/ 60 h 91"/>
                    <a:gd name="T10" fmla="*/ 16 w 464"/>
                    <a:gd name="T11" fmla="*/ 77 h 91"/>
                    <a:gd name="T12" fmla="*/ 41 w 464"/>
                    <a:gd name="T13" fmla="*/ 91 h 91"/>
                    <a:gd name="T14" fmla="*/ 464 w 464"/>
                    <a:gd name="T15" fmla="*/ 91 h 91"/>
                    <a:gd name="T16" fmla="*/ 464 w 464"/>
                    <a:gd name="T17" fmla="*/ 0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4" h="91">
                      <a:moveTo>
                        <a:pt x="464" y="0"/>
                      </a:move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32" y="0"/>
                        <a:pt x="21" y="6"/>
                        <a:pt x="16" y="14"/>
                      </a:cubicBezTo>
                      <a:cubicBezTo>
                        <a:pt x="5" y="32"/>
                        <a:pt x="5" y="32"/>
                        <a:pt x="5" y="32"/>
                      </a:cubicBezTo>
                      <a:cubicBezTo>
                        <a:pt x="0" y="40"/>
                        <a:pt x="0" y="52"/>
                        <a:pt x="5" y="60"/>
                      </a:cubicBezTo>
                      <a:cubicBezTo>
                        <a:pt x="16" y="77"/>
                        <a:pt x="16" y="77"/>
                        <a:pt x="16" y="77"/>
                      </a:cubicBezTo>
                      <a:cubicBezTo>
                        <a:pt x="21" y="85"/>
                        <a:pt x="32" y="91"/>
                        <a:pt x="41" y="91"/>
                      </a:cubicBezTo>
                      <a:cubicBezTo>
                        <a:pt x="464" y="91"/>
                        <a:pt x="464" y="91"/>
                        <a:pt x="464" y="91"/>
                      </a:cubicBezTo>
                      <a:lnTo>
                        <a:pt x="464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60" name="Freeform 22"/>
                <p:cNvSpPr>
                  <a:spLocks/>
                </p:cNvSpPr>
                <p:nvPr/>
              </p:nvSpPr>
              <p:spPr bwMode="auto">
                <a:xfrm>
                  <a:off x="1608138" y="3538359"/>
                  <a:ext cx="428625" cy="333375"/>
                </a:xfrm>
                <a:custGeom>
                  <a:avLst/>
                  <a:gdLst>
                    <a:gd name="T0" fmla="*/ 114 w 114"/>
                    <a:gd name="T1" fmla="*/ 49 h 88"/>
                    <a:gd name="T2" fmla="*/ 107 w 114"/>
                    <a:gd name="T3" fmla="*/ 0 h 88"/>
                    <a:gd name="T4" fmla="*/ 0 w 114"/>
                    <a:gd name="T5" fmla="*/ 44 h 88"/>
                    <a:gd name="T6" fmla="*/ 109 w 114"/>
                    <a:gd name="T7" fmla="*/ 88 h 88"/>
                    <a:gd name="T8" fmla="*/ 114 w 114"/>
                    <a:gd name="T9" fmla="*/ 49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4" h="88">
                      <a:moveTo>
                        <a:pt x="114" y="49"/>
                      </a:moveTo>
                      <a:cubicBezTo>
                        <a:pt x="114" y="32"/>
                        <a:pt x="111" y="15"/>
                        <a:pt x="107" y="0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109" y="88"/>
                        <a:pt x="109" y="88"/>
                        <a:pt x="109" y="88"/>
                      </a:cubicBezTo>
                      <a:cubicBezTo>
                        <a:pt x="112" y="76"/>
                        <a:pt x="114" y="63"/>
                        <a:pt x="114" y="49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</p:grpSp>
        <p:sp>
          <p:nvSpPr>
            <p:cNvPr id="20" name="Freeform 33"/>
            <p:cNvSpPr>
              <a:spLocks/>
            </p:cNvSpPr>
            <p:nvPr/>
          </p:nvSpPr>
          <p:spPr bwMode="auto">
            <a:xfrm rot="10800000">
              <a:off x="3873801" y="2182031"/>
              <a:ext cx="4833729" cy="1085604"/>
            </a:xfrm>
            <a:custGeom>
              <a:avLst/>
              <a:gdLst>
                <a:gd name="T0" fmla="*/ 958 w 958"/>
                <a:gd name="T1" fmla="*/ 0 h 317"/>
                <a:gd name="T2" fmla="*/ 159 w 958"/>
                <a:gd name="T3" fmla="*/ 0 h 317"/>
                <a:gd name="T4" fmla="*/ 0 w 958"/>
                <a:gd name="T5" fmla="*/ 158 h 317"/>
                <a:gd name="T6" fmla="*/ 0 w 958"/>
                <a:gd name="T7" fmla="*/ 158 h 317"/>
                <a:gd name="T8" fmla="*/ 159 w 958"/>
                <a:gd name="T9" fmla="*/ 317 h 317"/>
                <a:gd name="T10" fmla="*/ 958 w 958"/>
                <a:gd name="T11" fmla="*/ 317 h 317"/>
                <a:gd name="T12" fmla="*/ 958 w 95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8" h="317">
                  <a:moveTo>
                    <a:pt x="958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71" y="0"/>
                    <a:pt x="0" y="71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246"/>
                    <a:pt x="71" y="317"/>
                    <a:pt x="159" y="317"/>
                  </a:cubicBezTo>
                  <a:cubicBezTo>
                    <a:pt x="958" y="317"/>
                    <a:pt x="958" y="317"/>
                    <a:pt x="958" y="317"/>
                  </a:cubicBezTo>
                  <a:lnTo>
                    <a:pt x="9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Freeform 34"/>
            <p:cNvSpPr>
              <a:spLocks/>
            </p:cNvSpPr>
            <p:nvPr/>
          </p:nvSpPr>
          <p:spPr bwMode="auto">
            <a:xfrm>
              <a:off x="3625667" y="2183860"/>
              <a:ext cx="252496" cy="1253475"/>
            </a:xfrm>
            <a:custGeom>
              <a:avLst/>
              <a:gdLst>
                <a:gd name="T0" fmla="*/ 0 w 101"/>
                <a:gd name="T1" fmla="*/ 51 h 476"/>
                <a:gd name="T2" fmla="*/ 101 w 101"/>
                <a:gd name="T3" fmla="*/ 0 h 476"/>
                <a:gd name="T4" fmla="*/ 101 w 101"/>
                <a:gd name="T5" fmla="*/ 405 h 476"/>
                <a:gd name="T6" fmla="*/ 0 w 101"/>
                <a:gd name="T7" fmla="*/ 476 h 476"/>
                <a:gd name="T8" fmla="*/ 0 w 101"/>
                <a:gd name="T9" fmla="*/ 51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76">
                  <a:moveTo>
                    <a:pt x="0" y="51"/>
                  </a:moveTo>
                  <a:lnTo>
                    <a:pt x="101" y="0"/>
                  </a:lnTo>
                  <a:lnTo>
                    <a:pt x="101" y="405"/>
                  </a:lnTo>
                  <a:lnTo>
                    <a:pt x="0" y="476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33"/>
            <p:cNvSpPr>
              <a:spLocks/>
            </p:cNvSpPr>
            <p:nvPr/>
          </p:nvSpPr>
          <p:spPr bwMode="auto">
            <a:xfrm rot="10800000">
              <a:off x="3906986" y="4398906"/>
              <a:ext cx="4800543" cy="1085604"/>
            </a:xfrm>
            <a:custGeom>
              <a:avLst/>
              <a:gdLst>
                <a:gd name="T0" fmla="*/ 958 w 958"/>
                <a:gd name="T1" fmla="*/ 0 h 317"/>
                <a:gd name="T2" fmla="*/ 159 w 958"/>
                <a:gd name="T3" fmla="*/ 0 h 317"/>
                <a:gd name="T4" fmla="*/ 0 w 958"/>
                <a:gd name="T5" fmla="*/ 158 h 317"/>
                <a:gd name="T6" fmla="*/ 0 w 958"/>
                <a:gd name="T7" fmla="*/ 158 h 317"/>
                <a:gd name="T8" fmla="*/ 159 w 958"/>
                <a:gd name="T9" fmla="*/ 317 h 317"/>
                <a:gd name="T10" fmla="*/ 958 w 958"/>
                <a:gd name="T11" fmla="*/ 317 h 317"/>
                <a:gd name="T12" fmla="*/ 958 w 95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8" h="317">
                  <a:moveTo>
                    <a:pt x="958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71" y="0"/>
                    <a:pt x="0" y="71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246"/>
                    <a:pt x="71" y="317"/>
                    <a:pt x="159" y="317"/>
                  </a:cubicBezTo>
                  <a:cubicBezTo>
                    <a:pt x="958" y="317"/>
                    <a:pt x="958" y="317"/>
                    <a:pt x="958" y="317"/>
                  </a:cubicBezTo>
                  <a:lnTo>
                    <a:pt x="95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34"/>
            <p:cNvSpPr>
              <a:spLocks/>
            </p:cNvSpPr>
            <p:nvPr/>
          </p:nvSpPr>
          <p:spPr bwMode="auto">
            <a:xfrm>
              <a:off x="3658851" y="4400735"/>
              <a:ext cx="252496" cy="1253475"/>
            </a:xfrm>
            <a:custGeom>
              <a:avLst/>
              <a:gdLst>
                <a:gd name="T0" fmla="*/ 0 w 101"/>
                <a:gd name="T1" fmla="*/ 51 h 476"/>
                <a:gd name="T2" fmla="*/ 101 w 101"/>
                <a:gd name="T3" fmla="*/ 0 h 476"/>
                <a:gd name="T4" fmla="*/ 101 w 101"/>
                <a:gd name="T5" fmla="*/ 405 h 476"/>
                <a:gd name="T6" fmla="*/ 0 w 101"/>
                <a:gd name="T7" fmla="*/ 476 h 476"/>
                <a:gd name="T8" fmla="*/ 0 w 101"/>
                <a:gd name="T9" fmla="*/ 51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76">
                  <a:moveTo>
                    <a:pt x="0" y="51"/>
                  </a:moveTo>
                  <a:lnTo>
                    <a:pt x="101" y="0"/>
                  </a:lnTo>
                  <a:lnTo>
                    <a:pt x="101" y="405"/>
                  </a:lnTo>
                  <a:lnTo>
                    <a:pt x="0" y="476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34"/>
            <p:cNvSpPr>
              <a:spLocks/>
            </p:cNvSpPr>
            <p:nvPr/>
          </p:nvSpPr>
          <p:spPr bwMode="auto">
            <a:xfrm>
              <a:off x="2666077" y="1159017"/>
              <a:ext cx="239591" cy="1355583"/>
            </a:xfrm>
            <a:custGeom>
              <a:avLst/>
              <a:gdLst>
                <a:gd name="T0" fmla="*/ 0 w 101"/>
                <a:gd name="T1" fmla="*/ 51 h 476"/>
                <a:gd name="T2" fmla="*/ 101 w 101"/>
                <a:gd name="T3" fmla="*/ 0 h 476"/>
                <a:gd name="T4" fmla="*/ 101 w 101"/>
                <a:gd name="T5" fmla="*/ 405 h 476"/>
                <a:gd name="T6" fmla="*/ 0 w 101"/>
                <a:gd name="T7" fmla="*/ 476 h 476"/>
                <a:gd name="T8" fmla="*/ 0 w 101"/>
                <a:gd name="T9" fmla="*/ 51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76">
                  <a:moveTo>
                    <a:pt x="0" y="51"/>
                  </a:moveTo>
                  <a:lnTo>
                    <a:pt x="101" y="0"/>
                  </a:lnTo>
                  <a:lnTo>
                    <a:pt x="101" y="405"/>
                  </a:lnTo>
                  <a:lnTo>
                    <a:pt x="0" y="476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34"/>
            <p:cNvSpPr>
              <a:spLocks/>
            </p:cNvSpPr>
            <p:nvPr/>
          </p:nvSpPr>
          <p:spPr bwMode="auto">
            <a:xfrm>
              <a:off x="2664028" y="3444131"/>
              <a:ext cx="267535" cy="1289234"/>
            </a:xfrm>
            <a:custGeom>
              <a:avLst/>
              <a:gdLst>
                <a:gd name="T0" fmla="*/ 0 w 101"/>
                <a:gd name="T1" fmla="*/ 51 h 476"/>
                <a:gd name="T2" fmla="*/ 101 w 101"/>
                <a:gd name="T3" fmla="*/ 0 h 476"/>
                <a:gd name="T4" fmla="*/ 101 w 101"/>
                <a:gd name="T5" fmla="*/ 405 h 476"/>
                <a:gd name="T6" fmla="*/ 0 w 101"/>
                <a:gd name="T7" fmla="*/ 476 h 476"/>
                <a:gd name="T8" fmla="*/ 0 w 101"/>
                <a:gd name="T9" fmla="*/ 51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476">
                  <a:moveTo>
                    <a:pt x="0" y="51"/>
                  </a:moveTo>
                  <a:lnTo>
                    <a:pt x="101" y="0"/>
                  </a:lnTo>
                  <a:lnTo>
                    <a:pt x="101" y="405"/>
                  </a:lnTo>
                  <a:lnTo>
                    <a:pt x="0" y="476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33"/>
            <p:cNvSpPr>
              <a:spLocks/>
            </p:cNvSpPr>
            <p:nvPr/>
          </p:nvSpPr>
          <p:spPr bwMode="auto">
            <a:xfrm rot="10800000" flipH="1">
              <a:off x="-2163290" y="1304364"/>
              <a:ext cx="4826307" cy="1210234"/>
            </a:xfrm>
            <a:custGeom>
              <a:avLst/>
              <a:gdLst>
                <a:gd name="T0" fmla="*/ 958 w 958"/>
                <a:gd name="T1" fmla="*/ 0 h 317"/>
                <a:gd name="T2" fmla="*/ 159 w 958"/>
                <a:gd name="T3" fmla="*/ 0 h 317"/>
                <a:gd name="T4" fmla="*/ 0 w 958"/>
                <a:gd name="T5" fmla="*/ 158 h 317"/>
                <a:gd name="T6" fmla="*/ 0 w 958"/>
                <a:gd name="T7" fmla="*/ 158 h 317"/>
                <a:gd name="T8" fmla="*/ 159 w 958"/>
                <a:gd name="T9" fmla="*/ 317 h 317"/>
                <a:gd name="T10" fmla="*/ 958 w 958"/>
                <a:gd name="T11" fmla="*/ 317 h 317"/>
                <a:gd name="T12" fmla="*/ 958 w 95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8" h="317">
                  <a:moveTo>
                    <a:pt x="958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71" y="0"/>
                    <a:pt x="0" y="71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246"/>
                    <a:pt x="71" y="317"/>
                    <a:pt x="159" y="317"/>
                  </a:cubicBezTo>
                  <a:cubicBezTo>
                    <a:pt x="958" y="317"/>
                    <a:pt x="958" y="317"/>
                    <a:pt x="958" y="317"/>
                  </a:cubicBezTo>
                  <a:lnTo>
                    <a:pt x="9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 rot="10800000" flipH="1">
              <a:off x="-2163290" y="3604131"/>
              <a:ext cx="4831061" cy="1115785"/>
            </a:xfrm>
            <a:custGeom>
              <a:avLst/>
              <a:gdLst>
                <a:gd name="T0" fmla="*/ 958 w 958"/>
                <a:gd name="T1" fmla="*/ 0 h 317"/>
                <a:gd name="T2" fmla="*/ 159 w 958"/>
                <a:gd name="T3" fmla="*/ 0 h 317"/>
                <a:gd name="T4" fmla="*/ 0 w 958"/>
                <a:gd name="T5" fmla="*/ 158 h 317"/>
                <a:gd name="T6" fmla="*/ 0 w 958"/>
                <a:gd name="T7" fmla="*/ 158 h 317"/>
                <a:gd name="T8" fmla="*/ 159 w 958"/>
                <a:gd name="T9" fmla="*/ 317 h 317"/>
                <a:gd name="T10" fmla="*/ 958 w 958"/>
                <a:gd name="T11" fmla="*/ 317 h 317"/>
                <a:gd name="T12" fmla="*/ 958 w 958"/>
                <a:gd name="T13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8" h="317">
                  <a:moveTo>
                    <a:pt x="958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71" y="0"/>
                    <a:pt x="0" y="71"/>
                    <a:pt x="0" y="158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246"/>
                    <a:pt x="71" y="317"/>
                    <a:pt x="159" y="317"/>
                  </a:cubicBezTo>
                  <a:cubicBezTo>
                    <a:pt x="958" y="317"/>
                    <a:pt x="958" y="317"/>
                    <a:pt x="958" y="317"/>
                  </a:cubicBezTo>
                  <a:lnTo>
                    <a:pt x="95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Freeform 81"/>
            <p:cNvSpPr>
              <a:spLocks noEditPoints="1"/>
            </p:cNvSpPr>
            <p:nvPr/>
          </p:nvSpPr>
          <p:spPr bwMode="auto">
            <a:xfrm>
              <a:off x="934199" y="4047544"/>
              <a:ext cx="80152" cy="80153"/>
            </a:xfrm>
            <a:custGeom>
              <a:avLst/>
              <a:gdLst>
                <a:gd name="T0" fmla="*/ 12 w 24"/>
                <a:gd name="T1" fmla="*/ 24 h 24"/>
                <a:gd name="T2" fmla="*/ 24 w 24"/>
                <a:gd name="T3" fmla="*/ 12 h 24"/>
                <a:gd name="T4" fmla="*/ 12 w 24"/>
                <a:gd name="T5" fmla="*/ 0 h 24"/>
                <a:gd name="T6" fmla="*/ 0 w 24"/>
                <a:gd name="T7" fmla="*/ 12 h 24"/>
                <a:gd name="T8" fmla="*/ 12 w 24"/>
                <a:gd name="T9" fmla="*/ 24 h 24"/>
                <a:gd name="T10" fmla="*/ 12 w 24"/>
                <a:gd name="T11" fmla="*/ 4 h 24"/>
                <a:gd name="T12" fmla="*/ 20 w 24"/>
                <a:gd name="T13" fmla="*/ 12 h 24"/>
                <a:gd name="T14" fmla="*/ 12 w 24"/>
                <a:gd name="T15" fmla="*/ 20 h 24"/>
                <a:gd name="T16" fmla="*/ 4 w 24"/>
                <a:gd name="T17" fmla="*/ 12 h 24"/>
                <a:gd name="T18" fmla="*/ 12 w 24"/>
                <a:gd name="T1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24"/>
                  </a:move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lose/>
                  <a:moveTo>
                    <a:pt x="12" y="4"/>
                  </a:moveTo>
                  <a:cubicBezTo>
                    <a:pt x="16" y="4"/>
                    <a:pt x="20" y="8"/>
                    <a:pt x="20" y="12"/>
                  </a:cubicBezTo>
                  <a:cubicBezTo>
                    <a:pt x="20" y="16"/>
                    <a:pt x="16" y="20"/>
                    <a:pt x="12" y="20"/>
                  </a:cubicBezTo>
                  <a:cubicBezTo>
                    <a:pt x="8" y="20"/>
                    <a:pt x="4" y="16"/>
                    <a:pt x="4" y="12"/>
                  </a:cubicBezTo>
                  <a:cubicBezTo>
                    <a:pt x="4" y="8"/>
                    <a:pt x="8" y="4"/>
                    <a:pt x="12" y="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accent5"/>
                </a:solidFill>
              </a:endParaRPr>
            </a:p>
          </p:txBody>
        </p:sp>
        <p:sp>
          <p:nvSpPr>
            <p:cNvPr id="38" name="Oval 17"/>
            <p:cNvSpPr>
              <a:spLocks noChangeArrowheads="1"/>
            </p:cNvSpPr>
            <p:nvPr/>
          </p:nvSpPr>
          <p:spPr bwMode="auto">
            <a:xfrm>
              <a:off x="912290" y="1910190"/>
              <a:ext cx="60325" cy="6032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bg1"/>
                </a:solidFill>
              </a:endParaRPr>
            </a:p>
          </p:txBody>
        </p:sp>
      </p:grpSp>
      <p:sp>
        <p:nvSpPr>
          <p:cNvPr id="73" name="Rectangle 7"/>
          <p:cNvSpPr>
            <a:spLocks noChangeArrowheads="1"/>
          </p:cNvSpPr>
          <p:nvPr/>
        </p:nvSpPr>
        <p:spPr bwMode="auto">
          <a:xfrm>
            <a:off x="7217618" y="2137334"/>
            <a:ext cx="376684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Raleway" panose="020B0503030101060003" pitchFamily="34" charset="0"/>
              </a:rPr>
              <a:t>&gt;70 MILLION ERLANG MESSAGES PER SECOND</a:t>
            </a:r>
          </a:p>
        </p:txBody>
      </p:sp>
      <p:sp>
        <p:nvSpPr>
          <p:cNvPr id="75" name="Rectangle 7"/>
          <p:cNvSpPr>
            <a:spLocks noChangeArrowheads="1"/>
          </p:cNvSpPr>
          <p:nvPr/>
        </p:nvSpPr>
        <p:spPr bwMode="auto">
          <a:xfrm>
            <a:off x="7234209" y="4364596"/>
            <a:ext cx="3766845" cy="872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latin typeface="Raleway" panose="020B0503030101060003" pitchFamily="34" charset="0"/>
              </a:rPr>
              <a:t>DUAL WESTMERE HEX-CORE, 100 GB RAM, FREEBSD, OTP R14B03</a:t>
            </a:r>
          </a:p>
        </p:txBody>
      </p:sp>
      <p:sp>
        <p:nvSpPr>
          <p:cNvPr id="77" name="Rectangle 7"/>
          <p:cNvSpPr>
            <a:spLocks noChangeArrowheads="1"/>
          </p:cNvSpPr>
          <p:nvPr/>
        </p:nvSpPr>
        <p:spPr bwMode="auto">
          <a:xfrm>
            <a:off x="1293191" y="1197548"/>
            <a:ext cx="3766845" cy="1287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latin typeface="Raleway" panose="020B0503030101060003" pitchFamily="34" charset="0"/>
              </a:rPr>
              <a:t>1.2 BILLION MONTHLY ACTIVE USERS AND 50 BILLIONS MSGS EVERY DAY</a:t>
            </a:r>
          </a:p>
        </p:txBody>
      </p:sp>
      <p:sp>
        <p:nvSpPr>
          <p:cNvPr id="79" name="Rectangle 7"/>
          <p:cNvSpPr>
            <a:spLocks noChangeArrowheads="1"/>
          </p:cNvSpPr>
          <p:nvPr/>
        </p:nvSpPr>
        <p:spPr bwMode="auto">
          <a:xfrm>
            <a:off x="1293191" y="3519676"/>
            <a:ext cx="3766845" cy="959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Raleway" panose="020B0503030101060003" pitchFamily="34" charset="0"/>
              </a:rPr>
              <a:t>$0 INVESTED IN ADVERTISEMENT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39617" y="238539"/>
            <a:ext cx="87448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Raleway" panose="020B0503030101060003"/>
              </a:rPr>
              <a:t>WHATSAPP STATS</a:t>
            </a:r>
          </a:p>
        </p:txBody>
      </p:sp>
    </p:spTree>
    <p:extLst>
      <p:ext uri="{BB962C8B-B14F-4D97-AF65-F5344CB8AC3E}">
        <p14:creationId xmlns:p14="http://schemas.microsoft.com/office/powerpoint/2010/main" val="25783539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567058" y="330778"/>
            <a:ext cx="11057885" cy="106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/>
              </a:rPr>
              <a:t>THE PROBLEM SOLUTION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1" y="3429000"/>
            <a:ext cx="12191999" cy="3429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" y="3429000"/>
            <a:ext cx="12191999" cy="3429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14" y="1718617"/>
            <a:ext cx="4818743" cy="4758842"/>
          </a:xfrm>
          <a:prstGeom prst="rect">
            <a:avLst/>
          </a:prstGeom>
        </p:spPr>
      </p:pic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6096000" y="3945554"/>
            <a:ext cx="4305053" cy="1132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Raleway" panose="020B0503030101060003" pitchFamily="34" charset="0"/>
              </a:rPr>
              <a:t>WHATSAPP server has been started from ejabberd.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687" y="1961322"/>
            <a:ext cx="4389255" cy="272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06397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Raleway"/>
              </a:rPr>
              <a:t>BACKEND IMPLEMENTATION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48312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274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Raleway"/>
              </a:rPr>
              <a:t>WORK DISTRIBUTION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1276055"/>
              </p:ext>
            </p:extLst>
          </p:nvPr>
        </p:nvGraphicFramePr>
        <p:xfrm>
          <a:off x="838200" y="2213113"/>
          <a:ext cx="10515600" cy="3963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61674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1" y="0"/>
            <a:ext cx="11352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61579"/>
      </p:ext>
    </p:extLst>
  </p:cSld>
  <p:clrMapOvr>
    <a:masterClrMapping/>
  </p:clrMapOvr>
  <p:transition spd="slow"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2577942" y="631507"/>
            <a:ext cx="7036116" cy="5594985"/>
            <a:chOff x="2588899" y="486728"/>
            <a:chExt cx="7036116" cy="5594985"/>
          </a:xfrm>
        </p:grpSpPr>
        <p:sp>
          <p:nvSpPr>
            <p:cNvPr id="13" name="Isosceles Triangle 11"/>
            <p:cNvSpPr/>
            <p:nvPr/>
          </p:nvSpPr>
          <p:spPr>
            <a:xfrm rot="10800000">
              <a:off x="6072623" y="2357519"/>
              <a:ext cx="1352481" cy="1477814"/>
            </a:xfrm>
            <a:custGeom>
              <a:avLst/>
              <a:gdLst>
                <a:gd name="connsiteX0" fmla="*/ 0 w 1466852"/>
                <a:gd name="connsiteY0" fmla="*/ 1185862 h 1185862"/>
                <a:gd name="connsiteX1" fmla="*/ 733426 w 1466852"/>
                <a:gd name="connsiteY1" fmla="*/ 0 h 1185862"/>
                <a:gd name="connsiteX2" fmla="*/ 1466852 w 1466852"/>
                <a:gd name="connsiteY2" fmla="*/ 1185862 h 1185862"/>
                <a:gd name="connsiteX3" fmla="*/ 0 w 1466852"/>
                <a:gd name="connsiteY3" fmla="*/ 1185862 h 1185862"/>
                <a:gd name="connsiteX0" fmla="*/ 0 w 1466852"/>
                <a:gd name="connsiteY0" fmla="*/ 1314449 h 1314449"/>
                <a:gd name="connsiteX1" fmla="*/ 1462089 w 1466852"/>
                <a:gd name="connsiteY1" fmla="*/ 0 h 1314449"/>
                <a:gd name="connsiteX2" fmla="*/ 1466852 w 1466852"/>
                <a:gd name="connsiteY2" fmla="*/ 1314449 h 1314449"/>
                <a:gd name="connsiteX3" fmla="*/ 0 w 1466852"/>
                <a:gd name="connsiteY3" fmla="*/ 1314449 h 1314449"/>
                <a:gd name="connsiteX0" fmla="*/ 0 w 1238252"/>
                <a:gd name="connsiteY0" fmla="*/ 1300162 h 1314449"/>
                <a:gd name="connsiteX1" fmla="*/ 1233489 w 1238252"/>
                <a:gd name="connsiteY1" fmla="*/ 0 h 1314449"/>
                <a:gd name="connsiteX2" fmla="*/ 1238252 w 1238252"/>
                <a:gd name="connsiteY2" fmla="*/ 1314449 h 1314449"/>
                <a:gd name="connsiteX3" fmla="*/ 0 w 1238252"/>
                <a:gd name="connsiteY3" fmla="*/ 1300162 h 1314449"/>
                <a:gd name="connsiteX0" fmla="*/ 0 w 1238252"/>
                <a:gd name="connsiteY0" fmla="*/ 1300162 h 1314449"/>
                <a:gd name="connsiteX1" fmla="*/ 1233489 w 1238252"/>
                <a:gd name="connsiteY1" fmla="*/ 0 h 1314449"/>
                <a:gd name="connsiteX2" fmla="*/ 1238252 w 1238252"/>
                <a:gd name="connsiteY2" fmla="*/ 1314449 h 1314449"/>
                <a:gd name="connsiteX3" fmla="*/ 0 w 1238252"/>
                <a:gd name="connsiteY3" fmla="*/ 1300162 h 1314449"/>
                <a:gd name="connsiteX0" fmla="*/ 3774 w 1242026"/>
                <a:gd name="connsiteY0" fmla="*/ 1375775 h 1390062"/>
                <a:gd name="connsiteX1" fmla="*/ 846737 w 1242026"/>
                <a:gd name="connsiteY1" fmla="*/ 289926 h 1390062"/>
                <a:gd name="connsiteX2" fmla="*/ 1237263 w 1242026"/>
                <a:gd name="connsiteY2" fmla="*/ 75613 h 1390062"/>
                <a:gd name="connsiteX3" fmla="*/ 1242026 w 1242026"/>
                <a:gd name="connsiteY3" fmla="*/ 1390062 h 1390062"/>
                <a:gd name="connsiteX4" fmla="*/ 3774 w 1242026"/>
                <a:gd name="connsiteY4" fmla="*/ 1375775 h 1390062"/>
                <a:gd name="connsiteX0" fmla="*/ 12030 w 1250282"/>
                <a:gd name="connsiteY0" fmla="*/ 1375775 h 1390062"/>
                <a:gd name="connsiteX1" fmla="*/ 854993 w 1250282"/>
                <a:gd name="connsiteY1" fmla="*/ 289926 h 1390062"/>
                <a:gd name="connsiteX2" fmla="*/ 1245519 w 1250282"/>
                <a:gd name="connsiteY2" fmla="*/ 75613 h 1390062"/>
                <a:gd name="connsiteX3" fmla="*/ 1250282 w 1250282"/>
                <a:gd name="connsiteY3" fmla="*/ 1390062 h 1390062"/>
                <a:gd name="connsiteX4" fmla="*/ 12030 w 1250282"/>
                <a:gd name="connsiteY4" fmla="*/ 1375775 h 1390062"/>
                <a:gd name="connsiteX0" fmla="*/ 15094 w 1253346"/>
                <a:gd name="connsiteY0" fmla="*/ 1401744 h 1416031"/>
                <a:gd name="connsiteX1" fmla="*/ 800907 w 1253346"/>
                <a:gd name="connsiteY1" fmla="*/ 215883 h 1416031"/>
                <a:gd name="connsiteX2" fmla="*/ 1248583 w 1253346"/>
                <a:gd name="connsiteY2" fmla="*/ 101582 h 1416031"/>
                <a:gd name="connsiteX3" fmla="*/ 1253346 w 1253346"/>
                <a:gd name="connsiteY3" fmla="*/ 1416031 h 1416031"/>
                <a:gd name="connsiteX4" fmla="*/ 15094 w 1253346"/>
                <a:gd name="connsiteY4" fmla="*/ 1401744 h 1416031"/>
                <a:gd name="connsiteX0" fmla="*/ 15094 w 1253346"/>
                <a:gd name="connsiteY0" fmla="*/ 1384319 h 1398606"/>
                <a:gd name="connsiteX1" fmla="*/ 800907 w 1253346"/>
                <a:gd name="connsiteY1" fmla="*/ 198458 h 1398606"/>
                <a:gd name="connsiteX2" fmla="*/ 1248583 w 1253346"/>
                <a:gd name="connsiteY2" fmla="*/ 84157 h 1398606"/>
                <a:gd name="connsiteX3" fmla="*/ 1253346 w 1253346"/>
                <a:gd name="connsiteY3" fmla="*/ 1398606 h 1398606"/>
                <a:gd name="connsiteX4" fmla="*/ 15094 w 1253346"/>
                <a:gd name="connsiteY4" fmla="*/ 1384319 h 1398606"/>
                <a:gd name="connsiteX0" fmla="*/ 13419 w 1280246"/>
                <a:gd name="connsiteY0" fmla="*/ 1455757 h 1455757"/>
                <a:gd name="connsiteX1" fmla="*/ 827807 w 1280246"/>
                <a:gd name="connsiteY1" fmla="*/ 198458 h 1455757"/>
                <a:gd name="connsiteX2" fmla="*/ 1275483 w 1280246"/>
                <a:gd name="connsiteY2" fmla="*/ 84157 h 1455757"/>
                <a:gd name="connsiteX3" fmla="*/ 1280246 w 1280246"/>
                <a:gd name="connsiteY3" fmla="*/ 1398606 h 1455757"/>
                <a:gd name="connsiteX4" fmla="*/ 13419 w 1280246"/>
                <a:gd name="connsiteY4" fmla="*/ 1455757 h 1455757"/>
                <a:gd name="connsiteX0" fmla="*/ 13419 w 1332666"/>
                <a:gd name="connsiteY0" fmla="*/ 1466570 h 1466570"/>
                <a:gd name="connsiteX1" fmla="*/ 827807 w 1332666"/>
                <a:gd name="connsiteY1" fmla="*/ 209271 h 1466570"/>
                <a:gd name="connsiteX2" fmla="*/ 1332633 w 1332666"/>
                <a:gd name="connsiteY2" fmla="*/ 80682 h 1466570"/>
                <a:gd name="connsiteX3" fmla="*/ 1280246 w 1332666"/>
                <a:gd name="connsiteY3" fmla="*/ 1409419 h 1466570"/>
                <a:gd name="connsiteX4" fmla="*/ 13419 w 1332666"/>
                <a:gd name="connsiteY4" fmla="*/ 1466570 h 1466570"/>
                <a:gd name="connsiteX0" fmla="*/ 13419 w 1351683"/>
                <a:gd name="connsiteY0" fmla="*/ 1466570 h 1466570"/>
                <a:gd name="connsiteX1" fmla="*/ 827807 w 1351683"/>
                <a:gd name="connsiteY1" fmla="*/ 209271 h 1466570"/>
                <a:gd name="connsiteX2" fmla="*/ 1332633 w 1351683"/>
                <a:gd name="connsiteY2" fmla="*/ 80682 h 1466570"/>
                <a:gd name="connsiteX3" fmla="*/ 1351683 w 1351683"/>
                <a:gd name="connsiteY3" fmla="*/ 1409419 h 1466570"/>
                <a:gd name="connsiteX4" fmla="*/ 13419 w 1351683"/>
                <a:gd name="connsiteY4" fmla="*/ 1466570 h 1466570"/>
                <a:gd name="connsiteX0" fmla="*/ 14217 w 1352481"/>
                <a:gd name="connsiteY0" fmla="*/ 1477814 h 1477814"/>
                <a:gd name="connsiteX1" fmla="*/ 814317 w 1352481"/>
                <a:gd name="connsiteY1" fmla="*/ 177652 h 1477814"/>
                <a:gd name="connsiteX2" fmla="*/ 1333431 w 1352481"/>
                <a:gd name="connsiteY2" fmla="*/ 91926 h 1477814"/>
                <a:gd name="connsiteX3" fmla="*/ 1352481 w 1352481"/>
                <a:gd name="connsiteY3" fmla="*/ 1420663 h 1477814"/>
                <a:gd name="connsiteX4" fmla="*/ 14217 w 1352481"/>
                <a:gd name="connsiteY4" fmla="*/ 1477814 h 14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2481" h="1477814">
                  <a:moveTo>
                    <a:pt x="14217" y="1477814"/>
                  </a:moveTo>
                  <a:cubicBezTo>
                    <a:pt x="-46902" y="1294458"/>
                    <a:pt x="65811" y="294333"/>
                    <a:pt x="814317" y="177652"/>
                  </a:cubicBezTo>
                  <a:cubicBezTo>
                    <a:pt x="1034186" y="32396"/>
                    <a:pt x="1272312" y="-91430"/>
                    <a:pt x="1333431" y="91926"/>
                  </a:cubicBezTo>
                  <a:cubicBezTo>
                    <a:pt x="1335019" y="530076"/>
                    <a:pt x="1350893" y="982513"/>
                    <a:pt x="1352481" y="1420663"/>
                  </a:cubicBezTo>
                  <a:lnTo>
                    <a:pt x="14217" y="147781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/>
          </p:nvSpPr>
          <p:spPr>
            <a:xfrm>
              <a:off x="4730031" y="1019455"/>
              <a:ext cx="1351683" cy="1536104"/>
            </a:xfrm>
            <a:custGeom>
              <a:avLst/>
              <a:gdLst>
                <a:gd name="connsiteX0" fmla="*/ 0 w 1466852"/>
                <a:gd name="connsiteY0" fmla="*/ 1185862 h 1185862"/>
                <a:gd name="connsiteX1" fmla="*/ 733426 w 1466852"/>
                <a:gd name="connsiteY1" fmla="*/ 0 h 1185862"/>
                <a:gd name="connsiteX2" fmla="*/ 1466852 w 1466852"/>
                <a:gd name="connsiteY2" fmla="*/ 1185862 h 1185862"/>
                <a:gd name="connsiteX3" fmla="*/ 0 w 1466852"/>
                <a:gd name="connsiteY3" fmla="*/ 1185862 h 1185862"/>
                <a:gd name="connsiteX0" fmla="*/ 0 w 1466852"/>
                <a:gd name="connsiteY0" fmla="*/ 1314449 h 1314449"/>
                <a:gd name="connsiteX1" fmla="*/ 1462089 w 1466852"/>
                <a:gd name="connsiteY1" fmla="*/ 0 h 1314449"/>
                <a:gd name="connsiteX2" fmla="*/ 1466852 w 1466852"/>
                <a:gd name="connsiteY2" fmla="*/ 1314449 h 1314449"/>
                <a:gd name="connsiteX3" fmla="*/ 0 w 1466852"/>
                <a:gd name="connsiteY3" fmla="*/ 1314449 h 1314449"/>
                <a:gd name="connsiteX0" fmla="*/ 0 w 1238252"/>
                <a:gd name="connsiteY0" fmla="*/ 1300162 h 1314449"/>
                <a:gd name="connsiteX1" fmla="*/ 1233489 w 1238252"/>
                <a:gd name="connsiteY1" fmla="*/ 0 h 1314449"/>
                <a:gd name="connsiteX2" fmla="*/ 1238252 w 1238252"/>
                <a:gd name="connsiteY2" fmla="*/ 1314449 h 1314449"/>
                <a:gd name="connsiteX3" fmla="*/ 0 w 1238252"/>
                <a:gd name="connsiteY3" fmla="*/ 1300162 h 1314449"/>
                <a:gd name="connsiteX0" fmla="*/ 0 w 1238252"/>
                <a:gd name="connsiteY0" fmla="*/ 1300162 h 1314449"/>
                <a:gd name="connsiteX1" fmla="*/ 1233489 w 1238252"/>
                <a:gd name="connsiteY1" fmla="*/ 0 h 1314449"/>
                <a:gd name="connsiteX2" fmla="*/ 1238252 w 1238252"/>
                <a:gd name="connsiteY2" fmla="*/ 1314449 h 1314449"/>
                <a:gd name="connsiteX3" fmla="*/ 0 w 1238252"/>
                <a:gd name="connsiteY3" fmla="*/ 1300162 h 1314449"/>
                <a:gd name="connsiteX0" fmla="*/ 3774 w 1242026"/>
                <a:gd name="connsiteY0" fmla="*/ 1375775 h 1390062"/>
                <a:gd name="connsiteX1" fmla="*/ 846737 w 1242026"/>
                <a:gd name="connsiteY1" fmla="*/ 289926 h 1390062"/>
                <a:gd name="connsiteX2" fmla="*/ 1237263 w 1242026"/>
                <a:gd name="connsiteY2" fmla="*/ 75613 h 1390062"/>
                <a:gd name="connsiteX3" fmla="*/ 1242026 w 1242026"/>
                <a:gd name="connsiteY3" fmla="*/ 1390062 h 1390062"/>
                <a:gd name="connsiteX4" fmla="*/ 3774 w 1242026"/>
                <a:gd name="connsiteY4" fmla="*/ 1375775 h 1390062"/>
                <a:gd name="connsiteX0" fmla="*/ 12030 w 1250282"/>
                <a:gd name="connsiteY0" fmla="*/ 1375775 h 1390062"/>
                <a:gd name="connsiteX1" fmla="*/ 854993 w 1250282"/>
                <a:gd name="connsiteY1" fmla="*/ 289926 h 1390062"/>
                <a:gd name="connsiteX2" fmla="*/ 1245519 w 1250282"/>
                <a:gd name="connsiteY2" fmla="*/ 75613 h 1390062"/>
                <a:gd name="connsiteX3" fmla="*/ 1250282 w 1250282"/>
                <a:gd name="connsiteY3" fmla="*/ 1390062 h 1390062"/>
                <a:gd name="connsiteX4" fmla="*/ 12030 w 1250282"/>
                <a:gd name="connsiteY4" fmla="*/ 1375775 h 1390062"/>
                <a:gd name="connsiteX0" fmla="*/ 15094 w 1253346"/>
                <a:gd name="connsiteY0" fmla="*/ 1401744 h 1416031"/>
                <a:gd name="connsiteX1" fmla="*/ 800907 w 1253346"/>
                <a:gd name="connsiteY1" fmla="*/ 215883 h 1416031"/>
                <a:gd name="connsiteX2" fmla="*/ 1248583 w 1253346"/>
                <a:gd name="connsiteY2" fmla="*/ 101582 h 1416031"/>
                <a:gd name="connsiteX3" fmla="*/ 1253346 w 1253346"/>
                <a:gd name="connsiteY3" fmla="*/ 1416031 h 1416031"/>
                <a:gd name="connsiteX4" fmla="*/ 15094 w 1253346"/>
                <a:gd name="connsiteY4" fmla="*/ 1401744 h 1416031"/>
                <a:gd name="connsiteX0" fmla="*/ 15094 w 1253346"/>
                <a:gd name="connsiteY0" fmla="*/ 1384319 h 1398606"/>
                <a:gd name="connsiteX1" fmla="*/ 800907 w 1253346"/>
                <a:gd name="connsiteY1" fmla="*/ 198458 h 1398606"/>
                <a:gd name="connsiteX2" fmla="*/ 1248583 w 1253346"/>
                <a:gd name="connsiteY2" fmla="*/ 84157 h 1398606"/>
                <a:gd name="connsiteX3" fmla="*/ 1253346 w 1253346"/>
                <a:gd name="connsiteY3" fmla="*/ 1398606 h 1398606"/>
                <a:gd name="connsiteX4" fmla="*/ 15094 w 1253346"/>
                <a:gd name="connsiteY4" fmla="*/ 1384319 h 1398606"/>
                <a:gd name="connsiteX0" fmla="*/ 13419 w 1280246"/>
                <a:gd name="connsiteY0" fmla="*/ 1455757 h 1455757"/>
                <a:gd name="connsiteX1" fmla="*/ 827807 w 1280246"/>
                <a:gd name="connsiteY1" fmla="*/ 198458 h 1455757"/>
                <a:gd name="connsiteX2" fmla="*/ 1275483 w 1280246"/>
                <a:gd name="connsiteY2" fmla="*/ 84157 h 1455757"/>
                <a:gd name="connsiteX3" fmla="*/ 1280246 w 1280246"/>
                <a:gd name="connsiteY3" fmla="*/ 1398606 h 1455757"/>
                <a:gd name="connsiteX4" fmla="*/ 13419 w 1280246"/>
                <a:gd name="connsiteY4" fmla="*/ 1455757 h 1455757"/>
                <a:gd name="connsiteX0" fmla="*/ 13419 w 1332666"/>
                <a:gd name="connsiteY0" fmla="*/ 1466570 h 1466570"/>
                <a:gd name="connsiteX1" fmla="*/ 827807 w 1332666"/>
                <a:gd name="connsiteY1" fmla="*/ 209271 h 1466570"/>
                <a:gd name="connsiteX2" fmla="*/ 1332633 w 1332666"/>
                <a:gd name="connsiteY2" fmla="*/ 80682 h 1466570"/>
                <a:gd name="connsiteX3" fmla="*/ 1280246 w 1332666"/>
                <a:gd name="connsiteY3" fmla="*/ 1409419 h 1466570"/>
                <a:gd name="connsiteX4" fmla="*/ 13419 w 1332666"/>
                <a:gd name="connsiteY4" fmla="*/ 1466570 h 1466570"/>
                <a:gd name="connsiteX0" fmla="*/ 13419 w 1351683"/>
                <a:gd name="connsiteY0" fmla="*/ 1466570 h 1466570"/>
                <a:gd name="connsiteX1" fmla="*/ 827807 w 1351683"/>
                <a:gd name="connsiteY1" fmla="*/ 209271 h 1466570"/>
                <a:gd name="connsiteX2" fmla="*/ 1332633 w 1351683"/>
                <a:gd name="connsiteY2" fmla="*/ 80682 h 1466570"/>
                <a:gd name="connsiteX3" fmla="*/ 1351683 w 1351683"/>
                <a:gd name="connsiteY3" fmla="*/ 1409419 h 1466570"/>
                <a:gd name="connsiteX4" fmla="*/ 13419 w 1351683"/>
                <a:gd name="connsiteY4" fmla="*/ 1466570 h 1466570"/>
                <a:gd name="connsiteX0" fmla="*/ 13419 w 1351683"/>
                <a:gd name="connsiteY0" fmla="*/ 1466570 h 1536104"/>
                <a:gd name="connsiteX1" fmla="*/ 827807 w 1351683"/>
                <a:gd name="connsiteY1" fmla="*/ 209271 h 1536104"/>
                <a:gd name="connsiteX2" fmla="*/ 1332633 w 1351683"/>
                <a:gd name="connsiteY2" fmla="*/ 80682 h 1536104"/>
                <a:gd name="connsiteX3" fmla="*/ 1351683 w 1351683"/>
                <a:gd name="connsiteY3" fmla="*/ 1409419 h 1536104"/>
                <a:gd name="connsiteX4" fmla="*/ 1095939 w 1351683"/>
                <a:gd name="connsiteY4" fmla="*/ 1536104 h 1536104"/>
                <a:gd name="connsiteX5" fmla="*/ 13419 w 1351683"/>
                <a:gd name="connsiteY5" fmla="*/ 1466570 h 153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1683" h="1536104">
                  <a:moveTo>
                    <a:pt x="13419" y="1466570"/>
                  </a:moveTo>
                  <a:cubicBezTo>
                    <a:pt x="-47700" y="1283214"/>
                    <a:pt x="79301" y="325952"/>
                    <a:pt x="827807" y="209271"/>
                  </a:cubicBezTo>
                  <a:cubicBezTo>
                    <a:pt x="1047676" y="64015"/>
                    <a:pt x="1271514" y="-102674"/>
                    <a:pt x="1332633" y="80682"/>
                  </a:cubicBezTo>
                  <a:cubicBezTo>
                    <a:pt x="1334221" y="518832"/>
                    <a:pt x="1350095" y="971269"/>
                    <a:pt x="1351683" y="1409419"/>
                  </a:cubicBezTo>
                  <a:cubicBezTo>
                    <a:pt x="1266435" y="1418310"/>
                    <a:pt x="1181187" y="1527213"/>
                    <a:pt x="1095939" y="1536104"/>
                  </a:cubicBezTo>
                  <a:lnTo>
                    <a:pt x="13419" y="146657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724400" y="1057275"/>
              <a:ext cx="2743200" cy="5024438"/>
              <a:chOff x="4729162" y="1028700"/>
              <a:chExt cx="2743200" cy="5024438"/>
            </a:xfrm>
            <a:effectLst/>
          </p:grpSpPr>
          <p:sp>
            <p:nvSpPr>
              <p:cNvPr id="5" name="Rectangle 4"/>
              <p:cNvSpPr/>
              <p:nvPr/>
            </p:nvSpPr>
            <p:spPr>
              <a:xfrm>
                <a:off x="6015039" y="3771900"/>
                <a:ext cx="182880" cy="210026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/>
              <p:cNvSpPr/>
              <p:nvPr/>
            </p:nvSpPr>
            <p:spPr>
              <a:xfrm>
                <a:off x="4729162" y="1028700"/>
                <a:ext cx="2743200" cy="2743200"/>
              </a:xfrm>
              <a:prstGeom prst="ellipse">
                <a:avLst/>
              </a:prstGeom>
              <a:noFill/>
              <a:ln w="152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5913120" y="3952875"/>
                <a:ext cx="182880" cy="210026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116958" y="3952875"/>
                <a:ext cx="182880" cy="2100263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5845016" y="5872163"/>
                <a:ext cx="501968" cy="18097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ight Arrow 9"/>
            <p:cNvSpPr/>
            <p:nvPr/>
          </p:nvSpPr>
          <p:spPr>
            <a:xfrm>
              <a:off x="6010277" y="486728"/>
              <a:ext cx="3614738" cy="2606040"/>
            </a:xfrm>
            <a:prstGeom prst="rightArrow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Arrow 10"/>
            <p:cNvSpPr/>
            <p:nvPr/>
          </p:nvSpPr>
          <p:spPr>
            <a:xfrm rot="10800000">
              <a:off x="2588899" y="1778320"/>
              <a:ext cx="3614737" cy="2606040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582" y="2970567"/>
            <a:ext cx="304800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772" y="1847460"/>
            <a:ext cx="304800" cy="304800"/>
          </a:xfrm>
          <a:prstGeom prst="rect">
            <a:avLst/>
          </a:prstGeom>
        </p:spPr>
      </p:pic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7214944" y="1387056"/>
            <a:ext cx="3126532" cy="821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Raleway" panose="020B0503030101060003" pitchFamily="34" charset="0"/>
              </a:rPr>
              <a:t>MNESIA</a:t>
            </a: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2808022" y="2623332"/>
            <a:ext cx="3126532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Raleway" panose="020B0503030101060003" pitchFamily="34" charset="0"/>
              </a:rPr>
              <a:t>ETS(Erlang Term Storage)</a:t>
            </a: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auto">
          <a:xfrm>
            <a:off x="6375002" y="4806629"/>
            <a:ext cx="552894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DISTRIBUTED AS A PART OF OTP(build on top of ETS), USED FOR SECONDARY STORAGE.</a:t>
            </a:r>
          </a:p>
        </p:txBody>
      </p:sp>
      <p:sp>
        <p:nvSpPr>
          <p:cNvPr id="26" name="Rectangle 7"/>
          <p:cNvSpPr>
            <a:spLocks noChangeArrowheads="1"/>
          </p:cNvSpPr>
          <p:nvPr/>
        </p:nvSpPr>
        <p:spPr bwMode="auto">
          <a:xfrm>
            <a:off x="183197" y="4749164"/>
            <a:ext cx="552894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INMEMORY DATABASE, STORE LARGE QUATITIES OF DATA IN ERLANG RUN-TIME SYSTEM, used for caching.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66191" y="344557"/>
            <a:ext cx="8348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Raleway" panose="020B0503030101060003"/>
              </a:rPr>
              <a:t>ERLANG DATABASE</a:t>
            </a:r>
          </a:p>
        </p:txBody>
      </p:sp>
    </p:spTree>
    <p:extLst>
      <p:ext uri="{BB962C8B-B14F-4D97-AF65-F5344CB8AC3E}">
        <p14:creationId xmlns:p14="http://schemas.microsoft.com/office/powerpoint/2010/main" val="5373154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10817"/>
            <a:ext cx="9144000" cy="140473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Raleway" panose="020B0503030101060003"/>
              </a:rPr>
              <a:t>CONCLUSION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765780032"/>
              </p:ext>
            </p:extLst>
          </p:nvPr>
        </p:nvGraphicFramePr>
        <p:xfrm>
          <a:off x="-1656522" y="3111708"/>
          <a:ext cx="9144000" cy="165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37" y="2256503"/>
            <a:ext cx="4039227" cy="346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00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567058" y="499196"/>
            <a:ext cx="11057885" cy="106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MOTIVATION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67057" y="1649914"/>
            <a:ext cx="4389120" cy="4389120"/>
            <a:chOff x="756458" y="1747059"/>
            <a:chExt cx="4389120" cy="4389120"/>
          </a:xfrm>
        </p:grpSpPr>
        <p:sp>
          <p:nvSpPr>
            <p:cNvPr id="7" name="Oval 6"/>
            <p:cNvSpPr/>
            <p:nvPr/>
          </p:nvSpPr>
          <p:spPr>
            <a:xfrm>
              <a:off x="756458" y="1747059"/>
              <a:ext cx="4389120" cy="43891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019001" y="2009602"/>
              <a:ext cx="3864034" cy="3864034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366270" y="2790528"/>
            <a:ext cx="6049875" cy="2956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3200" dirty="0">
                <a:solidFill>
                  <a:srgbClr val="FF0000"/>
                </a:solidFill>
                <a:latin typeface="Raleway" panose="020B0503030101060003" pitchFamily="34" charset="0"/>
              </a:rPr>
              <a:t>EVER WONDERED HOW A TEAM OF JUST 55 ENGINEERS MANAGES BILLIONS OF USERS ON THEIR CHATTING PLATFORM?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17" y="1939474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8716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4" y="0"/>
            <a:ext cx="12093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5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  <p:sp>
        <p:nvSpPr>
          <p:cNvPr id="4" name="Oval 3"/>
          <p:cNvSpPr/>
          <p:nvPr/>
        </p:nvSpPr>
        <p:spPr>
          <a:xfrm>
            <a:off x="3169920" y="502920"/>
            <a:ext cx="5852160" cy="5852160"/>
          </a:xfrm>
          <a:prstGeom prst="ellipse">
            <a:avLst/>
          </a:prstGeom>
          <a:noFill/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3169920" y="2736850"/>
            <a:ext cx="5852160" cy="1070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4800" b="1" dirty="0">
                <a:solidFill>
                  <a:schemeClr val="accent1"/>
                </a:solidFill>
                <a:latin typeface="Raleway" panose="020B0503030101060003" pitchFamily="34" charset="0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21154871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582402" y="1858335"/>
            <a:ext cx="1083213" cy="1206469"/>
            <a:chOff x="567057" y="1661383"/>
            <a:chExt cx="1083213" cy="1206469"/>
          </a:xfrm>
        </p:grpSpPr>
        <p:sp>
          <p:nvSpPr>
            <p:cNvPr id="6" name="Oval 5"/>
            <p:cNvSpPr/>
            <p:nvPr/>
          </p:nvSpPr>
          <p:spPr>
            <a:xfrm>
              <a:off x="567057" y="1759856"/>
              <a:ext cx="1083213" cy="1107996"/>
            </a:xfrm>
            <a:prstGeom prst="ellipse">
              <a:avLst/>
            </a:prstGeom>
            <a:noFill/>
            <a:ln w="254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567057" y="1661383"/>
              <a:ext cx="1083213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Raleway" panose="020B0503030101060003" pitchFamily="34" charset="0"/>
                </a:rPr>
                <a:t>1</a:t>
              </a:r>
            </a:p>
          </p:txBody>
        </p:sp>
      </p:grp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6806292" y="1635502"/>
            <a:ext cx="4305053" cy="1429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66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ERLANG</a:t>
            </a:r>
          </a:p>
        </p:txBody>
      </p:sp>
      <p:sp>
        <p:nvSpPr>
          <p:cNvPr id="20" name="Oval 19"/>
          <p:cNvSpPr/>
          <p:nvPr/>
        </p:nvSpPr>
        <p:spPr>
          <a:xfrm>
            <a:off x="345384" y="482814"/>
            <a:ext cx="4389120" cy="43891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-550110" y="1915560"/>
            <a:ext cx="6180107" cy="106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THE ANSWER</a:t>
            </a:r>
          </a:p>
        </p:txBody>
      </p:sp>
    </p:spTree>
    <p:extLst>
      <p:ext uri="{BB962C8B-B14F-4D97-AF65-F5344CB8AC3E}">
        <p14:creationId xmlns:p14="http://schemas.microsoft.com/office/powerpoint/2010/main" val="42401713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6096000" y="707014"/>
            <a:ext cx="5528942" cy="82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DISTRIBUTED COMPUTING</a:t>
            </a:r>
          </a:p>
        </p:txBody>
      </p:sp>
      <p:sp>
        <p:nvSpPr>
          <p:cNvPr id="6" name="Right Triangle 5"/>
          <p:cNvSpPr/>
          <p:nvPr/>
        </p:nvSpPr>
        <p:spPr>
          <a:xfrm>
            <a:off x="0" y="0"/>
            <a:ext cx="5874327" cy="68580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9184795">
            <a:off x="637309" y="817418"/>
            <a:ext cx="5874327" cy="6858000"/>
          </a:xfrm>
          <a:prstGeom prst="rtTriangl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509165" y="2451836"/>
            <a:ext cx="3920836" cy="142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Its field of computer science that studies about distributed systems.</a:t>
            </a:r>
          </a:p>
        </p:txBody>
      </p:sp>
    </p:spTree>
    <p:extLst>
      <p:ext uri="{BB962C8B-B14F-4D97-AF65-F5344CB8AC3E}">
        <p14:creationId xmlns:p14="http://schemas.microsoft.com/office/powerpoint/2010/main" val="28743554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45384" y="482814"/>
            <a:ext cx="4389120" cy="43891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-550110" y="1663770"/>
            <a:ext cx="6180107" cy="2172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DISTRIBUTED SYSTEMS</a:t>
            </a: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5393636" y="3572668"/>
            <a:ext cx="5889988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It is a model in which various components of networked system interact and coordinate their actions by passing messages.</a:t>
            </a:r>
          </a:p>
        </p:txBody>
      </p:sp>
    </p:spTree>
    <p:extLst>
      <p:ext uri="{BB962C8B-B14F-4D97-AF65-F5344CB8AC3E}">
        <p14:creationId xmlns:p14="http://schemas.microsoft.com/office/powerpoint/2010/main" val="241341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437728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Raleway"/>
              </a:rPr>
              <a:t>There is difference between distributed computing and parallel computing!</a:t>
            </a:r>
          </a:p>
        </p:txBody>
      </p:sp>
    </p:spTree>
    <p:extLst>
      <p:ext uri="{BB962C8B-B14F-4D97-AF65-F5344CB8AC3E}">
        <p14:creationId xmlns:p14="http://schemas.microsoft.com/office/powerpoint/2010/main" val="217293747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567058" y="330778"/>
            <a:ext cx="11057885" cy="106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4800" dirty="0">
                <a:latin typeface="Raleway" panose="020B0503030101060003" pitchFamily="34" charset="0"/>
              </a:rPr>
              <a:t>SYSTEM REQUIREMENTS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326" y="1591726"/>
            <a:ext cx="2736264" cy="491508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080000" y="2200293"/>
            <a:ext cx="2032000" cy="354956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7420590" y="1701507"/>
            <a:ext cx="4305053" cy="65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800" dirty="0">
                <a:solidFill>
                  <a:srgbClr val="FF0000"/>
                </a:solidFill>
                <a:latin typeface="Raleway" panose="020B0503030101060003" pitchFamily="34" charset="0"/>
              </a:rPr>
              <a:t>CONTINUOUS OPERATION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-159025" y="1701507"/>
            <a:ext cx="4930436" cy="65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800" dirty="0">
                <a:solidFill>
                  <a:srgbClr val="FF0000"/>
                </a:solidFill>
                <a:latin typeface="Raleway" panose="020B0503030101060003" pitchFamily="34" charset="0"/>
              </a:rPr>
              <a:t>CONCURRENCY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7420590" y="4946432"/>
            <a:ext cx="4305053" cy="65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800" dirty="0">
                <a:solidFill>
                  <a:srgbClr val="FF0000"/>
                </a:solidFill>
                <a:latin typeface="Raleway" panose="020B0503030101060003" pitchFamily="34" charset="0"/>
              </a:rPr>
              <a:t>FAULT TOLERANCE</a:t>
            </a: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466357" y="4946432"/>
            <a:ext cx="4305053" cy="65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800" dirty="0">
                <a:solidFill>
                  <a:srgbClr val="FF0000"/>
                </a:solidFill>
                <a:latin typeface="Raleway" panose="020B0503030101060003" pitchFamily="34" charset="0"/>
              </a:rPr>
              <a:t>HARDWARE INTERACTION</a:t>
            </a: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7420590" y="3261569"/>
            <a:ext cx="4305053" cy="65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sz="2800" dirty="0">
                <a:solidFill>
                  <a:srgbClr val="FF0000"/>
                </a:solidFill>
                <a:latin typeface="Raleway" panose="020B0503030101060003" pitchFamily="34" charset="0"/>
              </a:rPr>
              <a:t>COMPLEX FUNCTIONALITY</a:t>
            </a:r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466357" y="3261569"/>
            <a:ext cx="4305053" cy="65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sz="2800" dirty="0">
                <a:solidFill>
                  <a:srgbClr val="FF0000"/>
                </a:solidFill>
                <a:latin typeface="Raleway" panose="020B0503030101060003" pitchFamily="34" charset="0"/>
              </a:rPr>
              <a:t>SOFT REAL-TIME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0" y="2199015"/>
            <a:ext cx="2032000" cy="355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577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345384" y="482814"/>
            <a:ext cx="4389120" cy="438912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-550110" y="1663770"/>
            <a:ext cx="6180107" cy="2172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ERLANG 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Raleway" panose="020B0503030101060003" pitchFamily="34" charset="0"/>
              </a:rPr>
              <a:t>DESIGN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211344" y="622847"/>
            <a:ext cx="943089" cy="1107996"/>
            <a:chOff x="567057" y="1661383"/>
            <a:chExt cx="1083213" cy="1372020"/>
          </a:xfrm>
        </p:grpSpPr>
        <p:sp>
          <p:nvSpPr>
            <p:cNvPr id="5" name="Oval 4"/>
            <p:cNvSpPr/>
            <p:nvPr/>
          </p:nvSpPr>
          <p:spPr>
            <a:xfrm>
              <a:off x="567057" y="1759856"/>
              <a:ext cx="1083213" cy="1107996"/>
            </a:xfrm>
            <a:prstGeom prst="ellipse">
              <a:avLst/>
            </a:prstGeom>
            <a:noFill/>
            <a:ln w="254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" name="Rectangle 7"/>
            <p:cNvSpPr>
              <a:spLocks noChangeArrowheads="1"/>
            </p:cNvSpPr>
            <p:nvPr/>
          </p:nvSpPr>
          <p:spPr bwMode="auto">
            <a:xfrm>
              <a:off x="621724" y="1661383"/>
              <a:ext cx="888422" cy="1372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Raleway" panose="020B0503030101060003" pitchFamily="34" charset="0"/>
                </a:rPr>
                <a:t>1</a:t>
              </a:r>
            </a:p>
          </p:txBody>
        </p:sp>
      </p:grp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6262958" y="707853"/>
            <a:ext cx="4305053" cy="74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32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Concurrency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257728" y="1822173"/>
            <a:ext cx="943089" cy="983603"/>
            <a:chOff x="567057" y="1661383"/>
            <a:chExt cx="1083213" cy="1217985"/>
          </a:xfrm>
        </p:grpSpPr>
        <p:sp>
          <p:nvSpPr>
            <p:cNvPr id="10" name="Oval 9"/>
            <p:cNvSpPr/>
            <p:nvPr/>
          </p:nvSpPr>
          <p:spPr>
            <a:xfrm>
              <a:off x="567057" y="1759856"/>
              <a:ext cx="1083213" cy="1107996"/>
            </a:xfrm>
            <a:prstGeom prst="ellipse">
              <a:avLst/>
            </a:prstGeom>
            <a:noFill/>
            <a:ln w="254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621724" y="1661383"/>
              <a:ext cx="888422" cy="1217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400" kern="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Raleway" panose="020B0503030101060003" pitchFamily="34" charset="0"/>
                </a:rPr>
                <a:t>2</a:t>
              </a:r>
              <a:endPara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Raleway" panose="020B0503030101060003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257728" y="2908854"/>
            <a:ext cx="943089" cy="983603"/>
            <a:chOff x="567057" y="1661383"/>
            <a:chExt cx="1083213" cy="1217985"/>
          </a:xfrm>
        </p:grpSpPr>
        <p:sp>
          <p:nvSpPr>
            <p:cNvPr id="13" name="Oval 12"/>
            <p:cNvSpPr/>
            <p:nvPr/>
          </p:nvSpPr>
          <p:spPr>
            <a:xfrm>
              <a:off x="567057" y="1759856"/>
              <a:ext cx="1083213" cy="1107996"/>
            </a:xfrm>
            <a:prstGeom prst="ellipse">
              <a:avLst/>
            </a:prstGeom>
            <a:noFill/>
            <a:ln w="254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621724" y="1661383"/>
              <a:ext cx="888422" cy="1217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400" kern="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Raleway" panose="020B0503030101060003" pitchFamily="34" charset="0"/>
                </a:rPr>
                <a:t>3</a:t>
              </a:r>
              <a:endPara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Raleway" panose="020B0503030101060003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323988" y="4035288"/>
            <a:ext cx="943089" cy="983603"/>
            <a:chOff x="567057" y="1661383"/>
            <a:chExt cx="1083213" cy="1217985"/>
          </a:xfrm>
        </p:grpSpPr>
        <p:sp>
          <p:nvSpPr>
            <p:cNvPr id="16" name="Oval 15"/>
            <p:cNvSpPr/>
            <p:nvPr/>
          </p:nvSpPr>
          <p:spPr>
            <a:xfrm>
              <a:off x="567057" y="1759856"/>
              <a:ext cx="1083213" cy="1107996"/>
            </a:xfrm>
            <a:prstGeom prst="ellipse">
              <a:avLst/>
            </a:prstGeom>
            <a:noFill/>
            <a:ln w="254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17" name="Rectangle 7"/>
            <p:cNvSpPr>
              <a:spLocks noChangeArrowheads="1"/>
            </p:cNvSpPr>
            <p:nvPr/>
          </p:nvSpPr>
          <p:spPr bwMode="auto">
            <a:xfrm>
              <a:off x="621724" y="1661383"/>
              <a:ext cx="888422" cy="1217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400" kern="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Raleway" panose="020B0503030101060003" pitchFamily="34" charset="0"/>
                </a:rPr>
                <a:t>4</a:t>
              </a:r>
              <a:endPara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Raleway" panose="020B0503030101060003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310736" y="5174974"/>
            <a:ext cx="943089" cy="983603"/>
            <a:chOff x="567057" y="1661383"/>
            <a:chExt cx="1083213" cy="1217985"/>
          </a:xfrm>
        </p:grpSpPr>
        <p:sp>
          <p:nvSpPr>
            <p:cNvPr id="19" name="Oval 18"/>
            <p:cNvSpPr/>
            <p:nvPr/>
          </p:nvSpPr>
          <p:spPr>
            <a:xfrm>
              <a:off x="567057" y="1759856"/>
              <a:ext cx="1083213" cy="1107996"/>
            </a:xfrm>
            <a:prstGeom prst="ellipse">
              <a:avLst/>
            </a:prstGeom>
            <a:noFill/>
            <a:ln w="254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0" name="Rectangle 7"/>
            <p:cNvSpPr>
              <a:spLocks noChangeArrowheads="1"/>
            </p:cNvSpPr>
            <p:nvPr/>
          </p:nvSpPr>
          <p:spPr bwMode="auto">
            <a:xfrm>
              <a:off x="621724" y="1661383"/>
              <a:ext cx="888422" cy="1217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1827213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400" kern="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Raleway" panose="020B0503030101060003" pitchFamily="34" charset="0"/>
                </a:rPr>
                <a:t>5</a:t>
              </a:r>
              <a:endPara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Raleway" panose="020B0503030101060003" pitchFamily="34" charset="0"/>
              </a:endParaRPr>
            </a:p>
          </p:txBody>
        </p:sp>
      </p:grp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6362350" y="1933681"/>
            <a:ext cx="4305053" cy="74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32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Error Encapsulation</a:t>
            </a:r>
          </a:p>
        </p:txBody>
      </p:sp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6415358" y="3020360"/>
            <a:ext cx="4305053" cy="74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32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Fault Detection</a:t>
            </a:r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6415358" y="4093783"/>
            <a:ext cx="4305053" cy="74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32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Code Upgrade</a:t>
            </a:r>
          </a:p>
        </p:txBody>
      </p:sp>
      <p:sp>
        <p:nvSpPr>
          <p:cNvPr id="24" name="Rectangle 7"/>
          <p:cNvSpPr>
            <a:spLocks noChangeArrowheads="1"/>
          </p:cNvSpPr>
          <p:nvPr/>
        </p:nvSpPr>
        <p:spPr bwMode="auto">
          <a:xfrm>
            <a:off x="6415358" y="5273227"/>
            <a:ext cx="4305053" cy="74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3200" dirty="0">
                <a:solidFill>
                  <a:prstClr val="black">
                    <a:lumMod val="95000"/>
                    <a:lumOff val="5000"/>
                  </a:prstClr>
                </a:solidFill>
                <a:latin typeface="Raleway" panose="020B0503030101060003" pitchFamily="34" charset="0"/>
              </a:rPr>
              <a:t>Stable Storage</a:t>
            </a:r>
          </a:p>
        </p:txBody>
      </p:sp>
    </p:spTree>
    <p:extLst>
      <p:ext uri="{BB962C8B-B14F-4D97-AF65-F5344CB8AC3E}">
        <p14:creationId xmlns:p14="http://schemas.microsoft.com/office/powerpoint/2010/main" val="365787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>
                <a:latin typeface="Raleway" panose="020B0503030101060003"/>
              </a:rPr>
              <a:t>OVERVIEW OF ERLANG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2530907"/>
              </p:ext>
            </p:extLst>
          </p:nvPr>
        </p:nvGraphicFramePr>
        <p:xfrm>
          <a:off x="838200" y="210909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493575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Custom 8">
      <a:dk1>
        <a:srgbClr val="070707"/>
      </a:dk1>
      <a:lt1>
        <a:srgbClr val="F4F4F4"/>
      </a:lt1>
      <a:dk2>
        <a:srgbClr val="A0A0A3"/>
      </a:dk2>
      <a:lt2>
        <a:srgbClr val="E5E5E5"/>
      </a:lt2>
      <a:accent1>
        <a:srgbClr val="F89915"/>
      </a:accent1>
      <a:accent2>
        <a:srgbClr val="F89915"/>
      </a:accent2>
      <a:accent3>
        <a:srgbClr val="F89915"/>
      </a:accent3>
      <a:accent4>
        <a:srgbClr val="F89915"/>
      </a:accent4>
      <a:accent5>
        <a:srgbClr val="F89915"/>
      </a:accent5>
      <a:accent6>
        <a:srgbClr val="F89915"/>
      </a:accent6>
      <a:hlink>
        <a:srgbClr val="FD5F1A"/>
      </a:hlink>
      <a:folHlink>
        <a:srgbClr val="5FA938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380</TotalTime>
  <Words>386</Words>
  <Application>Microsoft Office PowerPoint</Application>
  <PresentationFormat>Widescreen</PresentationFormat>
  <Paragraphs>73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There is difference between distributed computing and parallel computing!</vt:lpstr>
      <vt:lpstr>PowerPoint Presentation</vt:lpstr>
      <vt:lpstr>PowerPoint Presentation</vt:lpstr>
      <vt:lpstr>OVERVIEW OF ERLANG</vt:lpstr>
      <vt:lpstr>ERLANG PROCESSES vs OS THREADS</vt:lpstr>
      <vt:lpstr>COMPARISON OF ERLANG PROCESSES</vt:lpstr>
      <vt:lpstr>COMPARISON OF MESSAGE PASSING</vt:lpstr>
      <vt:lpstr>PowerPoint Presentation</vt:lpstr>
      <vt:lpstr>PowerPoint Presentation</vt:lpstr>
      <vt:lpstr>BACKEND IMPLEMENTATION</vt:lpstr>
      <vt:lpstr>WORK DISTRIBUTION</vt:lpstr>
      <vt:lpstr>PowerPoint Presentation</vt:lpstr>
      <vt:lpstr>PowerPoint Presentation</vt:lpstr>
      <vt:lpstr>CONCLUSION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LOVEISH</dc:creator>
  <cp:lastModifiedBy>mandeep singh</cp:lastModifiedBy>
  <cp:revision>48</cp:revision>
  <dcterms:created xsi:type="dcterms:W3CDTF">2016-06-14T19:42:18Z</dcterms:created>
  <dcterms:modified xsi:type="dcterms:W3CDTF">2017-03-16T04:50:29Z</dcterms:modified>
</cp:coreProperties>
</file>